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9"/>
  </p:notesMasterIdLst>
  <p:sldIdLst>
    <p:sldId id="256" r:id="rId2"/>
    <p:sldId id="308" r:id="rId3"/>
    <p:sldId id="311" r:id="rId4"/>
    <p:sldId id="315" r:id="rId5"/>
    <p:sldId id="313" r:id="rId6"/>
    <p:sldId id="312" r:id="rId7"/>
    <p:sldId id="354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55" r:id="rId19"/>
    <p:sldId id="356" r:id="rId20"/>
    <p:sldId id="357" r:id="rId21"/>
    <p:sldId id="329" r:id="rId22"/>
    <p:sldId id="330" r:id="rId23"/>
    <p:sldId id="331" r:id="rId24"/>
    <p:sldId id="335" r:id="rId25"/>
    <p:sldId id="337" r:id="rId26"/>
    <p:sldId id="358" r:id="rId27"/>
    <p:sldId id="303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0" autoAdjust="0"/>
    <p:restoredTop sz="94660"/>
  </p:normalViewPr>
  <p:slideViewPr>
    <p:cSldViewPr>
      <p:cViewPr varScale="1">
        <p:scale>
          <a:sx n="38" d="100"/>
          <a:sy n="38" d="100"/>
        </p:scale>
        <p:origin x="-141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10FD7FEE-875F-11D6-83D2-525400E80BD5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92C7379A-B90A-4FB3-A220-17CCA19DBC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43115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0F10BF4-A455-4C95-B1A8-33F3FE8B2FFB}" type="slidenum">
              <a:rPr lang="en-US" altLang="zh-CN">
                <a:latin typeface="Arial" charset="0"/>
              </a:rPr>
              <a:pPr eaLnBrk="1" hangingPunct="1"/>
              <a:t>9</a:t>
            </a:fld>
            <a:endParaRPr lang="en-US" altLang="zh-CN">
              <a:latin typeface="Arial" charset="0"/>
            </a:endParaRPr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CBA5FF6-01A5-4E40-8820-EE9AD2B65DFD}" type="slidenum">
              <a:rPr lang="en-US" altLang="zh-CN">
                <a:latin typeface="Arial" charset="0"/>
              </a:rPr>
              <a:pPr eaLnBrk="1" hangingPunct="1"/>
              <a:t>11</a:t>
            </a:fld>
            <a:endParaRPr lang="en-US" altLang="zh-CN">
              <a:latin typeface="Arial" charset="0"/>
            </a:endParaRPr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DEE00E6-4995-4209-87AD-5D79EFF61833}" type="slidenum">
              <a:rPr lang="en-US" altLang="zh-CN">
                <a:latin typeface="Arial" charset="0"/>
              </a:rPr>
              <a:pPr eaLnBrk="1" hangingPunct="1"/>
              <a:t>12</a:t>
            </a:fld>
            <a:endParaRPr lang="en-US" altLang="zh-CN">
              <a:latin typeface="Arial" charset="0"/>
            </a:endParaRPr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F1DF0F3-1CB5-4D57-BB5A-9B563FFD8104}" type="slidenum">
              <a:rPr lang="en-US" altLang="zh-CN">
                <a:latin typeface="Arial" charset="0"/>
              </a:rPr>
              <a:pPr eaLnBrk="1" hangingPunct="1"/>
              <a:t>13</a:t>
            </a:fld>
            <a:endParaRPr lang="en-US" altLang="zh-CN">
              <a:latin typeface="Arial" charset="0"/>
            </a:endParaRPr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184A0F8-5BB6-43E3-9AC0-3989E19AD44D}" type="slidenum">
              <a:rPr lang="en-US" altLang="zh-CN">
                <a:latin typeface="Arial" charset="0"/>
              </a:rPr>
              <a:pPr eaLnBrk="1" hangingPunct="1"/>
              <a:t>14</a:t>
            </a:fld>
            <a:endParaRPr lang="en-US" altLang="zh-CN">
              <a:latin typeface="Arial" charset="0"/>
            </a:endParaRPr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C819C46-E596-4D77-910B-0735A5268BA4}" type="slidenum">
              <a:rPr lang="en-US" altLang="zh-CN">
                <a:latin typeface="Arial" charset="0"/>
              </a:rPr>
              <a:pPr eaLnBrk="1" hangingPunct="1"/>
              <a:t>15</a:t>
            </a:fld>
            <a:endParaRPr lang="en-US" altLang="zh-CN">
              <a:latin typeface="Arial" charset="0"/>
            </a:endParaRPr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BCBE724-E10D-4E37-9D6D-4E38DC597C6B}" type="slidenum">
              <a:rPr lang="en-US" altLang="zh-CN">
                <a:latin typeface="Arial" charset="0"/>
              </a:rPr>
              <a:pPr eaLnBrk="1" hangingPunct="1"/>
              <a:t>16</a:t>
            </a:fld>
            <a:endParaRPr lang="en-US" altLang="zh-CN">
              <a:latin typeface="Arial" charset="0"/>
            </a:endParaRPr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069A027-C43E-4B54-81D4-4E7146F02137}" type="slidenum">
              <a:rPr lang="en-US" altLang="zh-CN">
                <a:latin typeface="Arial" charset="0"/>
              </a:rPr>
              <a:pPr eaLnBrk="1" hangingPunct="1"/>
              <a:t>17</a:t>
            </a:fld>
            <a:endParaRPr lang="en-US" altLang="zh-CN">
              <a:latin typeface="Arial" charset="0"/>
            </a:endParaRPr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FE69E9B-27FE-49D7-BA0C-50F88EDE3959}" type="slidenum">
              <a:rPr lang="en-US" altLang="zh-CN">
                <a:latin typeface="Arial" charset="0"/>
              </a:rPr>
              <a:pPr eaLnBrk="1" hangingPunct="1"/>
              <a:t>18</a:t>
            </a:fld>
            <a:endParaRPr lang="en-US" altLang="zh-CN">
              <a:latin typeface="Arial" charset="0"/>
            </a:endParaRPr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DF845006-AC87-4D94-B9A6-5C51E8592D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8901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87A21-C1CB-4C23-A57A-815731AA89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9891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4EF11-A801-47F5-9489-845AF7B617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029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784CD-DCBA-4483-BD66-72664C9F2F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864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DF9A9-0095-41F5-BE47-8945DE10C9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1251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7DA34-754D-4D6E-8759-61CF9B965C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1922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10DDC-FEA9-449F-9C4E-A731415743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97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CD857-D679-4CEE-A131-02296AE966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147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287A4-E734-45EC-BC87-055C5CB42F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15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59B25-7ABD-462D-AAB2-57721E8533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1051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1A93D-0F70-4F9E-97C9-CA1291E5C5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5068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2059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082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083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084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4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20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135B5088-A6F0-48F7-9929-3E0A8E6FBE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85" r:id="rId8"/>
    <p:sldLayoutId id="2147483686" r:id="rId9"/>
    <p:sldLayoutId id="2147483677" r:id="rId10"/>
    <p:sldLayoutId id="214748367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control" Target="../activeX/activeX1.xml"/><Relationship Id="rId7" Type="http://schemas.openxmlformats.org/officeDocument/2006/relationships/image" Target="../media/image7.png"/><Relationship Id="rId2" Type="http://schemas.openxmlformats.org/officeDocument/2006/relationships/audio" Target="file:///G:\&#20154;&#25945;&#26032;&#30446;&#26631;&#29256;&#19971;&#24180;&#32423;&#19978;&#33521;&#35821;%20Unit%202\&#20581;&#24247;&#27468;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welcom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808163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14" descr="老师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5200"/>
            <a:ext cx="3060700" cy="299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3" descr="框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24000"/>
            <a:ext cx="65151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5738813" y="4800600"/>
            <a:ext cx="2160587" cy="50323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9" rIns="91437" bIns="45719" anchor="ctr"/>
          <a:lstStyle/>
          <a:p>
            <a:pPr algn="ctr"/>
            <a:r>
              <a:rPr lang="en-US" altLang="zh-CN" sz="3200" b="1">
                <a:solidFill>
                  <a:schemeClr val="hlink"/>
                </a:solidFill>
              </a:rPr>
              <a:t>Period I</a:t>
            </a: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1066800" y="1447800"/>
            <a:ext cx="7726363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9" rIns="91437" bIns="45719">
            <a:spAutoFit/>
          </a:bodyPr>
          <a:lstStyle/>
          <a:p>
            <a:pPr algn="ctr"/>
            <a:r>
              <a:rPr kumimoji="1" lang="en-US" altLang="zh-CN" sz="4600" b="1">
                <a:latin typeface="Comic Sans MS" pitchFamily="66" charset="0"/>
                <a:ea typeface="方正舒体" pitchFamily="2" charset="-122"/>
              </a:rPr>
              <a:t>Unit 2</a:t>
            </a:r>
            <a:r>
              <a:rPr kumimoji="1" lang="en-US" altLang="zh-CN" sz="8000" b="1" i="1">
                <a:solidFill>
                  <a:srgbClr val="FF3300"/>
                </a:solidFill>
              </a:rPr>
              <a:t> </a:t>
            </a:r>
          </a:p>
          <a:p>
            <a:pPr algn="ctr"/>
            <a:r>
              <a:rPr kumimoji="1" lang="en-US" altLang="zh-CN" sz="4400" b="1">
                <a:solidFill>
                  <a:srgbClr val="FF3300"/>
                </a:solidFill>
              </a:rPr>
              <a:t> </a:t>
            </a:r>
            <a:r>
              <a:rPr kumimoji="1" lang="en-US" altLang="zh-CN" sz="4000" b="1">
                <a:solidFill>
                  <a:schemeClr val="accent2"/>
                </a:solidFill>
              </a:rPr>
              <a:t>How often do you exercise?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8" name="Rectangle 36"/>
          <p:cNvSpPr>
            <a:spLocks noChangeArrowheads="1"/>
          </p:cNvSpPr>
          <p:nvPr/>
        </p:nvSpPr>
        <p:spPr bwMode="auto">
          <a:xfrm>
            <a:off x="3708400" y="476250"/>
            <a:ext cx="1584325" cy="649288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zh-CN">
              <a:latin typeface="Arial" charset="0"/>
            </a:endParaRPr>
          </a:p>
        </p:txBody>
      </p:sp>
      <p:grpSp>
        <p:nvGrpSpPr>
          <p:cNvPr id="14339" name="Group 31"/>
          <p:cNvGrpSpPr>
            <a:grpSpLocks/>
          </p:cNvGrpSpPr>
          <p:nvPr/>
        </p:nvGrpSpPr>
        <p:grpSpPr bwMode="auto">
          <a:xfrm>
            <a:off x="827088" y="1214438"/>
            <a:ext cx="7673975" cy="5256212"/>
            <a:chOff x="521" y="618"/>
            <a:chExt cx="4834" cy="3311"/>
          </a:xfrm>
        </p:grpSpPr>
        <p:sp>
          <p:nvSpPr>
            <p:cNvPr id="14344" name="AutoShape 5"/>
            <p:cNvSpPr>
              <a:spLocks noChangeArrowheads="1"/>
            </p:cNvSpPr>
            <p:nvPr/>
          </p:nvSpPr>
          <p:spPr bwMode="auto">
            <a:xfrm>
              <a:off x="521" y="618"/>
              <a:ext cx="4808" cy="3311"/>
            </a:xfrm>
            <a:prstGeom prst="foldedCorner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latin typeface="Arial" charset="0"/>
              </a:endParaRPr>
            </a:p>
          </p:txBody>
        </p:sp>
        <p:sp>
          <p:nvSpPr>
            <p:cNvPr id="14345" name="Line 6"/>
            <p:cNvSpPr>
              <a:spLocks noChangeShapeType="1"/>
            </p:cNvSpPr>
            <p:nvPr/>
          </p:nvSpPr>
          <p:spPr bwMode="auto">
            <a:xfrm>
              <a:off x="567" y="1616"/>
              <a:ext cx="47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Text Box 8"/>
            <p:cNvSpPr txBox="1">
              <a:spLocks noChangeArrowheads="1"/>
            </p:cNvSpPr>
            <p:nvPr/>
          </p:nvSpPr>
          <p:spPr bwMode="auto">
            <a:xfrm>
              <a:off x="612" y="1243"/>
              <a:ext cx="451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FF3300"/>
                  </a:solidFill>
                  <a:latin typeface="Arial" charset="0"/>
                </a:rPr>
                <a:t>SUN</a:t>
              </a:r>
              <a:r>
                <a:rPr lang="en-US" altLang="zh-CN" sz="2800">
                  <a:latin typeface="Arial" charset="0"/>
                </a:rPr>
                <a:t>    MON   TUE   WED   THU   FRI   </a:t>
              </a:r>
              <a:r>
                <a:rPr lang="en-US" altLang="zh-CN" sz="2800">
                  <a:solidFill>
                    <a:srgbClr val="FF3300"/>
                  </a:solidFill>
                  <a:latin typeface="Arial" charset="0"/>
                </a:rPr>
                <a:t>SAT</a:t>
              </a:r>
            </a:p>
          </p:txBody>
        </p:sp>
        <p:sp>
          <p:nvSpPr>
            <p:cNvPr id="14347" name="Text Box 9"/>
            <p:cNvSpPr txBox="1">
              <a:spLocks noChangeArrowheads="1"/>
            </p:cNvSpPr>
            <p:nvPr/>
          </p:nvSpPr>
          <p:spPr bwMode="auto">
            <a:xfrm>
              <a:off x="567" y="675"/>
              <a:ext cx="11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 sz="4000" b="1">
                <a:latin typeface="Arial" charset="0"/>
              </a:endParaRPr>
            </a:p>
          </p:txBody>
        </p:sp>
        <p:sp>
          <p:nvSpPr>
            <p:cNvPr id="14348" name="Text Box 10"/>
            <p:cNvSpPr txBox="1">
              <a:spLocks noChangeArrowheads="1"/>
            </p:cNvSpPr>
            <p:nvPr/>
          </p:nvSpPr>
          <p:spPr bwMode="auto">
            <a:xfrm>
              <a:off x="585" y="1563"/>
              <a:ext cx="4770" cy="2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3300"/>
                  </a:solidFill>
                  <a:latin typeface="Arial" charset="0"/>
                </a:rPr>
                <a:t>                                                                               </a:t>
              </a:r>
            </a:p>
            <a:p>
              <a:pPr eaLnBrk="1" hangingPunct="1"/>
              <a:r>
                <a:rPr lang="en-US" altLang="zh-CN" sz="2400">
                  <a:latin typeface="Arial" charset="0"/>
                </a:rPr>
                <a:t>                                           3            4         5         </a:t>
              </a:r>
              <a:r>
                <a:rPr lang="en-US" altLang="zh-CN" sz="2400">
                  <a:solidFill>
                    <a:srgbClr val="FF0000"/>
                  </a:solidFill>
                  <a:latin typeface="Arial" charset="0"/>
                </a:rPr>
                <a:t>6</a:t>
              </a:r>
              <a:r>
                <a:rPr lang="en-US" altLang="zh-CN" sz="2400">
                  <a:latin typeface="Arial" charset="0"/>
                </a:rPr>
                <a:t>                     </a:t>
              </a:r>
            </a:p>
            <a:p>
              <a:pPr eaLnBrk="1" hangingPunct="1"/>
              <a:r>
                <a:rPr lang="en-US" altLang="zh-CN" sz="2400">
                  <a:latin typeface="Arial" charset="0"/>
                </a:rPr>
                <a:t>     </a:t>
              </a:r>
              <a:r>
                <a:rPr lang="en-US" altLang="zh-CN" sz="2400">
                  <a:solidFill>
                    <a:srgbClr val="FF3300"/>
                  </a:solidFill>
                  <a:latin typeface="Arial" charset="0"/>
                </a:rPr>
                <a:t>7</a:t>
              </a:r>
              <a:r>
                <a:rPr lang="en-US" altLang="zh-CN" sz="2400">
                  <a:latin typeface="Arial" charset="0"/>
                </a:rPr>
                <a:t>          8             9        10         11       12        </a:t>
              </a:r>
              <a:r>
                <a:rPr lang="en-US" altLang="zh-CN" sz="2400">
                  <a:solidFill>
                    <a:srgbClr val="FF0000"/>
                  </a:solidFill>
                  <a:latin typeface="Arial" charset="0"/>
                </a:rPr>
                <a:t>13</a:t>
              </a:r>
            </a:p>
            <a:p>
              <a:pPr eaLnBrk="1" hangingPunct="1"/>
              <a:r>
                <a:rPr lang="en-US" altLang="zh-CN" sz="2400">
                  <a:latin typeface="Arial" charset="0"/>
                </a:rPr>
                <a:t>     </a:t>
              </a:r>
            </a:p>
            <a:p>
              <a:pPr eaLnBrk="1" hangingPunct="1"/>
              <a:r>
                <a:rPr lang="en-US" altLang="zh-CN" sz="2400">
                  <a:solidFill>
                    <a:srgbClr val="FF3300"/>
                  </a:solidFill>
                  <a:latin typeface="Arial" charset="0"/>
                </a:rPr>
                <a:t>    14</a:t>
              </a:r>
              <a:r>
                <a:rPr lang="en-US" altLang="zh-CN" sz="2400">
                  <a:latin typeface="Arial" charset="0"/>
                </a:rPr>
                <a:t>        15           16       17         18       19        </a:t>
              </a:r>
              <a:r>
                <a:rPr lang="en-US" altLang="zh-CN" sz="2400">
                  <a:solidFill>
                    <a:srgbClr val="FF3300"/>
                  </a:solidFill>
                  <a:latin typeface="Arial" charset="0"/>
                </a:rPr>
                <a:t>20</a:t>
              </a:r>
            </a:p>
            <a:p>
              <a:pPr eaLnBrk="1" hangingPunct="1"/>
              <a:endParaRPr lang="en-US" altLang="zh-CN" sz="2400">
                <a:latin typeface="Arial" charset="0"/>
              </a:endParaRPr>
            </a:p>
            <a:p>
              <a:pPr eaLnBrk="1" hangingPunct="1"/>
              <a:r>
                <a:rPr lang="en-US" altLang="zh-CN" sz="2400">
                  <a:solidFill>
                    <a:srgbClr val="FF3300"/>
                  </a:solidFill>
                  <a:latin typeface="Arial" charset="0"/>
                </a:rPr>
                <a:t>    21</a:t>
              </a:r>
              <a:r>
                <a:rPr lang="en-US" altLang="zh-CN" sz="2400">
                  <a:latin typeface="Arial" charset="0"/>
                </a:rPr>
                <a:t>         22          23       24         25       26       </a:t>
              </a:r>
              <a:r>
                <a:rPr lang="en-US" altLang="zh-CN" sz="2400">
                  <a:solidFill>
                    <a:srgbClr val="FF0000"/>
                  </a:solidFill>
                  <a:latin typeface="Arial" charset="0"/>
                </a:rPr>
                <a:t> 27</a:t>
              </a:r>
            </a:p>
            <a:p>
              <a:pPr eaLnBrk="1" hangingPunct="1"/>
              <a:endParaRPr lang="en-US" altLang="zh-CN" sz="2400">
                <a:solidFill>
                  <a:srgbClr val="FF0000"/>
                </a:solidFill>
                <a:latin typeface="Arial" charset="0"/>
              </a:endParaRPr>
            </a:p>
            <a:p>
              <a:pPr eaLnBrk="1" hangingPunct="1"/>
              <a:r>
                <a:rPr lang="en-US" altLang="zh-CN" sz="2400">
                  <a:latin typeface="Arial" charset="0"/>
                </a:rPr>
                <a:t>    </a:t>
              </a:r>
              <a:r>
                <a:rPr lang="en-US" altLang="zh-CN" sz="2400">
                  <a:solidFill>
                    <a:srgbClr val="FF0000"/>
                  </a:solidFill>
                  <a:latin typeface="Arial" charset="0"/>
                </a:rPr>
                <a:t>28</a:t>
              </a:r>
              <a:r>
                <a:rPr lang="en-US" altLang="zh-CN" sz="2400">
                  <a:latin typeface="Arial" charset="0"/>
                </a:rPr>
                <a:t>         29          30       </a:t>
              </a:r>
              <a:endParaRPr lang="en-US" altLang="zh-CN" sz="2400">
                <a:solidFill>
                  <a:srgbClr val="FF0000"/>
                </a:solidFill>
                <a:latin typeface="Arial" charset="0"/>
              </a:endParaRPr>
            </a:p>
          </p:txBody>
        </p:sp>
        <p:pic>
          <p:nvPicPr>
            <p:cNvPr id="14349" name="Picture 11" descr="Img21199017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9" y="686"/>
              <a:ext cx="1134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24" name="Oval 32"/>
          <p:cNvSpPr>
            <a:spLocks noChangeArrowheads="1"/>
          </p:cNvSpPr>
          <p:nvPr/>
        </p:nvSpPr>
        <p:spPr bwMode="auto">
          <a:xfrm>
            <a:off x="7286625" y="2782888"/>
            <a:ext cx="936625" cy="300355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>
              <a:latin typeface="Arial" charset="0"/>
            </a:endParaRPr>
          </a:p>
        </p:txBody>
      </p:sp>
      <p:sp>
        <p:nvSpPr>
          <p:cNvPr id="8225" name="Oval 33"/>
          <p:cNvSpPr>
            <a:spLocks noChangeArrowheads="1"/>
          </p:cNvSpPr>
          <p:nvPr/>
        </p:nvSpPr>
        <p:spPr bwMode="auto">
          <a:xfrm>
            <a:off x="1000125" y="2928938"/>
            <a:ext cx="1008063" cy="3284537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>
              <a:latin typeface="Arial" charset="0"/>
            </a:endParaRP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611188" y="484188"/>
            <a:ext cx="85074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3300"/>
                </a:solidFill>
                <a:latin typeface="Comic Sans MS" pitchFamily="66" charset="0"/>
              </a:rPr>
              <a:t>What do you usually do on           ?</a:t>
            </a:r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6588125" y="484188"/>
            <a:ext cx="2241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3300"/>
                </a:solidFill>
                <a:latin typeface="Comic Sans MS" pitchFamily="66" charset="0"/>
              </a:rPr>
              <a:t>weekends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8" grpId="0" animBg="1"/>
      <p:bldP spid="8224" grpId="0" animBg="1"/>
      <p:bldP spid="8225" grpId="0" animBg="1"/>
      <p:bldP spid="8226" grpId="0"/>
      <p:bldP spid="82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1116013" y="620713"/>
            <a:ext cx="6408737" cy="641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DCBFB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Tell us about him/her like that.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1430338" y="2997200"/>
            <a:ext cx="6381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hlink"/>
                </a:solidFill>
              </a:rPr>
              <a:t>She </a:t>
            </a:r>
            <a:r>
              <a:rPr lang="en-US" altLang="zh-CN" sz="3600" b="1">
                <a:solidFill>
                  <a:srgbClr val="FF0000"/>
                </a:solidFill>
              </a:rPr>
              <a:t>always</a:t>
            </a:r>
            <a:r>
              <a:rPr lang="en-US" altLang="zh-CN" sz="3600" b="1">
                <a:solidFill>
                  <a:schemeClr val="hlink"/>
                </a:solidFill>
              </a:rPr>
              <a:t> dances after school. </a:t>
            </a:r>
          </a:p>
        </p:txBody>
      </p:sp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789363"/>
            <a:ext cx="2260600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1106488" y="1211263"/>
            <a:ext cx="6527800" cy="152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always&gt;usually&gt;often&gt;sometimes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&gt;hardly ever(</a:t>
            </a:r>
            <a:r>
              <a:rPr lang="zh-CN" altLang="en-US" sz="3600" b="1" i="1">
                <a:solidFill>
                  <a:srgbClr val="FF3300"/>
                </a:solidFill>
              </a:rPr>
              <a:t>几乎没有</a:t>
            </a:r>
            <a:r>
              <a:rPr lang="en-US" altLang="zh-CN" sz="3600" b="1" i="1">
                <a:solidFill>
                  <a:srgbClr val="FF3300"/>
                </a:solidFill>
              </a:rPr>
              <a:t>) &gt;never</a:t>
            </a: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5003800" y="4005263"/>
            <a:ext cx="1327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dance</a:t>
            </a: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5003800" y="5013325"/>
            <a:ext cx="2457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after school</a:t>
            </a: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1187450" y="4797425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100%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86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0"/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animBg="1"/>
      <p:bldP spid="86019" grpId="0"/>
      <p:bldP spid="86021" grpId="0" build="p"/>
      <p:bldP spid="86022" grpId="0"/>
      <p:bldP spid="86023" grpId="0"/>
      <p:bldP spid="860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1163638" y="2781300"/>
            <a:ext cx="6216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hlink"/>
                </a:solidFill>
              </a:rPr>
              <a:t>She </a:t>
            </a:r>
            <a:r>
              <a:rPr lang="en-US" altLang="zh-CN" sz="3600" b="1">
                <a:solidFill>
                  <a:srgbClr val="FF0000"/>
                </a:solidFill>
              </a:rPr>
              <a:t>usually</a:t>
            </a:r>
            <a:r>
              <a:rPr lang="en-US" altLang="zh-CN" sz="3600" b="1">
                <a:solidFill>
                  <a:schemeClr val="hlink"/>
                </a:solidFill>
              </a:rPr>
              <a:t> swims after school.</a:t>
            </a:r>
          </a:p>
        </p:txBody>
      </p:sp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4" b="20029"/>
          <a:stretch>
            <a:fillRect/>
          </a:stretch>
        </p:blipFill>
        <p:spPr bwMode="auto">
          <a:xfrm>
            <a:off x="1979613" y="3860800"/>
            <a:ext cx="280670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1116013" y="476250"/>
            <a:ext cx="6408737" cy="641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DCBFB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Tell us about him/her like that.</a:t>
            </a: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1106488" y="1111250"/>
            <a:ext cx="6527800" cy="152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always&gt;usually&gt;often&gt;sometimes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&gt;hardly ever(</a:t>
            </a:r>
            <a:r>
              <a:rPr lang="zh-CN" altLang="en-US" sz="3600" b="1" i="1">
                <a:solidFill>
                  <a:srgbClr val="FF3300"/>
                </a:solidFill>
              </a:rPr>
              <a:t>几乎没有</a:t>
            </a:r>
            <a:r>
              <a:rPr lang="en-US" altLang="zh-CN" sz="3600" b="1" i="1">
                <a:solidFill>
                  <a:srgbClr val="FF3300"/>
                </a:solidFill>
              </a:rPr>
              <a:t>) &gt;never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5364163" y="4005263"/>
            <a:ext cx="1200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swim</a:t>
            </a: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5364163" y="5013325"/>
            <a:ext cx="2457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after school</a:t>
            </a:r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755650" y="4581525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80%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0"/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8" grpId="0" animBg="1"/>
      <p:bldP spid="88069" grpId="0" build="p"/>
      <p:bldP spid="88070" grpId="0"/>
      <p:bldP spid="88071" grpId="0"/>
      <p:bldP spid="880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1044575" y="404813"/>
            <a:ext cx="6840538" cy="641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DCBFB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Tell us about him/her like that.</a:t>
            </a:r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1333500" y="5221288"/>
            <a:ext cx="58324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hlink"/>
                </a:solidFill>
              </a:rPr>
              <a:t>He </a:t>
            </a:r>
            <a:r>
              <a:rPr lang="en-US" altLang="zh-CN" sz="3600" b="1">
                <a:solidFill>
                  <a:srgbClr val="FF0000"/>
                </a:solidFill>
              </a:rPr>
              <a:t>often</a:t>
            </a:r>
            <a:r>
              <a:rPr lang="en-US" altLang="zh-CN" sz="3600" b="1">
                <a:solidFill>
                  <a:schemeClr val="hlink"/>
                </a:solidFill>
              </a:rPr>
              <a:t> plays soccer after school.</a:t>
            </a:r>
          </a:p>
        </p:txBody>
      </p:sp>
      <p:pic>
        <p:nvPicPr>
          <p:cNvPr id="901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492375"/>
            <a:ext cx="2663825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1106488" y="981075"/>
            <a:ext cx="6527800" cy="152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always&gt;usually&gt;often&gt;sometimes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&gt;hardly ever(</a:t>
            </a:r>
            <a:r>
              <a:rPr lang="zh-CN" altLang="en-US" sz="3600" b="1" i="1">
                <a:solidFill>
                  <a:srgbClr val="FF3300"/>
                </a:solidFill>
              </a:rPr>
              <a:t>几乎没有</a:t>
            </a:r>
            <a:r>
              <a:rPr lang="en-US" altLang="zh-CN" sz="3600" b="1" i="1">
                <a:solidFill>
                  <a:srgbClr val="FF3300"/>
                </a:solidFill>
              </a:rPr>
              <a:t>) &gt;never</a:t>
            </a:r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5148263" y="2924175"/>
            <a:ext cx="2355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play soccer</a:t>
            </a: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5148263" y="3932238"/>
            <a:ext cx="2457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after school</a:t>
            </a:r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611188" y="3429000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60%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0"/>
                                        <p:tgtEl>
                                          <p:spTgt spid="90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nimBg="1"/>
      <p:bldP spid="90115" grpId="0"/>
      <p:bldP spid="90117" grpId="0" build="p"/>
      <p:bldP spid="90118" grpId="0"/>
      <p:bldP spid="90119" grpId="0"/>
      <p:bldP spid="901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1323975" y="333375"/>
            <a:ext cx="6480175" cy="641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DCBFB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Tell us about him/her like that.</a:t>
            </a: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1042988" y="5157788"/>
            <a:ext cx="58324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hlink"/>
                </a:solidFill>
              </a:rPr>
              <a:t>He </a:t>
            </a:r>
            <a:r>
              <a:rPr lang="en-US" altLang="zh-CN" sz="3600" b="1">
                <a:solidFill>
                  <a:srgbClr val="FF0000"/>
                </a:solidFill>
              </a:rPr>
              <a:t>sometimes</a:t>
            </a:r>
            <a:r>
              <a:rPr lang="en-US" altLang="zh-CN" sz="3600" b="1">
                <a:solidFill>
                  <a:schemeClr val="hlink"/>
                </a:solidFill>
              </a:rPr>
              <a:t> </a:t>
            </a:r>
            <a:r>
              <a:rPr kumimoji="1" lang="en-US" altLang="zh-CN" sz="3600" b="1">
                <a:solidFill>
                  <a:schemeClr val="hlink"/>
                </a:solidFill>
              </a:rPr>
              <a:t>skateboards after school.</a:t>
            </a:r>
          </a:p>
        </p:txBody>
      </p:sp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420938"/>
            <a:ext cx="2881313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1106488" y="836613"/>
            <a:ext cx="6527800" cy="152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always&gt;usually&gt;often&gt;sometimes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&gt;hardly ever(</a:t>
            </a:r>
            <a:r>
              <a:rPr lang="zh-CN" altLang="en-US" sz="3600" b="1" i="1">
                <a:solidFill>
                  <a:srgbClr val="FF3300"/>
                </a:solidFill>
              </a:rPr>
              <a:t>几乎没有</a:t>
            </a:r>
            <a:r>
              <a:rPr lang="en-US" altLang="zh-CN" sz="3600" b="1" i="1">
                <a:solidFill>
                  <a:srgbClr val="FF3300"/>
                </a:solidFill>
              </a:rPr>
              <a:t>) &gt;never</a:t>
            </a: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5219700" y="2997200"/>
            <a:ext cx="236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skateboard</a:t>
            </a: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5219700" y="4005263"/>
            <a:ext cx="2457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after school</a:t>
            </a: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1042988" y="2924175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40%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0"/>
                                        <p:tgtEl>
                                          <p:spTgt spid="92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animBg="1"/>
      <p:bldP spid="92163" grpId="0"/>
      <p:bldP spid="92165" grpId="0" build="p"/>
      <p:bldP spid="92166" grpId="0"/>
      <p:bldP spid="92167" grpId="0"/>
      <p:bldP spid="921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1116013" y="333375"/>
            <a:ext cx="6480175" cy="641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DCBFB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Tell us about him/her like that.</a:t>
            </a: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827088" y="5445125"/>
            <a:ext cx="7423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hlink"/>
                </a:solidFill>
              </a:rPr>
              <a:t>She </a:t>
            </a:r>
            <a:r>
              <a:rPr lang="en-US" altLang="zh-CN" sz="3600" b="1">
                <a:solidFill>
                  <a:srgbClr val="FF0000"/>
                </a:solidFill>
              </a:rPr>
              <a:t>hardly</a:t>
            </a:r>
            <a:r>
              <a:rPr lang="en-US" altLang="zh-CN" sz="3600" b="1">
                <a:solidFill>
                  <a:schemeClr val="hlink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ever</a:t>
            </a:r>
            <a:r>
              <a:rPr lang="en-US" altLang="zh-CN" sz="3600" b="1">
                <a:solidFill>
                  <a:schemeClr val="hlink"/>
                </a:solidFill>
              </a:rPr>
              <a:t> exercise after school.</a:t>
            </a: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1106488" y="908050"/>
            <a:ext cx="6527800" cy="152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always&gt;usually&gt;often&gt;sometimes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&gt;hardly ever(</a:t>
            </a:r>
            <a:r>
              <a:rPr lang="zh-CN" altLang="en-US" sz="3600" b="1" i="1">
                <a:solidFill>
                  <a:srgbClr val="FF3300"/>
                </a:solidFill>
              </a:rPr>
              <a:t>几乎没有</a:t>
            </a:r>
            <a:r>
              <a:rPr lang="en-US" altLang="zh-CN" sz="3600" b="1" i="1">
                <a:solidFill>
                  <a:srgbClr val="FF3300"/>
                </a:solidFill>
              </a:rPr>
              <a:t>) &gt;never</a:t>
            </a:r>
          </a:p>
        </p:txBody>
      </p:sp>
      <p:pic>
        <p:nvPicPr>
          <p:cNvPr id="94213" name="Picture 5" descr="card11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636838"/>
            <a:ext cx="18542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4716463" y="2997200"/>
            <a:ext cx="1733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exercise</a:t>
            </a:r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4716463" y="4005263"/>
            <a:ext cx="2457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after school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611188" y="3357563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10%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0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 animBg="1"/>
      <p:bldP spid="94211" grpId="0"/>
      <p:bldP spid="94212" grpId="0" build="p"/>
      <p:bldP spid="94214" grpId="0"/>
      <p:bldP spid="94215" grpId="0"/>
      <p:bldP spid="942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2"/>
          <p:cNvSpPr txBox="1">
            <a:spLocks noChangeArrowheads="1"/>
          </p:cNvSpPr>
          <p:nvPr/>
        </p:nvSpPr>
        <p:spPr bwMode="auto">
          <a:xfrm>
            <a:off x="1250950" y="484188"/>
            <a:ext cx="6480175" cy="641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DCBFB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Tell us about him/her like that.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2051050" y="5445125"/>
            <a:ext cx="4591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hlink"/>
                </a:solidFill>
              </a:rPr>
              <a:t>He </a:t>
            </a:r>
            <a:r>
              <a:rPr lang="en-US" altLang="zh-CN" sz="3600" b="1">
                <a:solidFill>
                  <a:srgbClr val="FF0000"/>
                </a:solidFill>
              </a:rPr>
              <a:t>never</a:t>
            </a:r>
            <a:r>
              <a:rPr lang="en-US" altLang="zh-CN" sz="3600" b="1">
                <a:solidFill>
                  <a:schemeClr val="hlink"/>
                </a:solidFill>
              </a:rPr>
              <a:t> plays soccer.</a:t>
            </a:r>
            <a:r>
              <a:rPr lang="en-US" altLang="zh-CN" b="1">
                <a:solidFill>
                  <a:srgbClr val="FF3300"/>
                </a:solidFill>
                <a:latin typeface="Arial" charset="0"/>
              </a:rPr>
              <a:t> </a:t>
            </a:r>
            <a:endParaRPr lang="en-US" altLang="zh-CN" sz="3600" b="1"/>
          </a:p>
        </p:txBody>
      </p:sp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565400"/>
            <a:ext cx="259238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1250950" y="1052513"/>
            <a:ext cx="6527800" cy="152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always&gt;usually&gt;often&gt;sometimes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i="1">
                <a:solidFill>
                  <a:srgbClr val="FF3300"/>
                </a:solidFill>
              </a:rPr>
              <a:t>&gt;hardly ever(</a:t>
            </a:r>
            <a:r>
              <a:rPr lang="zh-CN" altLang="en-US" sz="3600" b="1" i="1">
                <a:solidFill>
                  <a:srgbClr val="FF3300"/>
                </a:solidFill>
              </a:rPr>
              <a:t>几乎没有</a:t>
            </a:r>
            <a:r>
              <a:rPr lang="en-US" altLang="zh-CN" sz="3600" b="1" i="1">
                <a:solidFill>
                  <a:srgbClr val="FF3300"/>
                </a:solidFill>
              </a:rPr>
              <a:t>) &gt;never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5148263" y="2924175"/>
            <a:ext cx="2355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play soccer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5148263" y="3932238"/>
            <a:ext cx="2457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after school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900113" y="3860800"/>
            <a:ext cx="838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0%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0"/>
                                        <p:tgtEl>
                                          <p:spTgt spid="9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 animBg="1"/>
      <p:bldP spid="96259" grpId="0"/>
      <p:bldP spid="96261" grpId="0" build="p"/>
      <p:bldP spid="96262" grpId="0"/>
      <p:bldP spid="96263" grpId="0"/>
      <p:bldP spid="962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0" y="2492375"/>
            <a:ext cx="3635375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/>
              <a:t>1. _________________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800" b="1"/>
              <a:t>2. _________________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800" b="1"/>
              <a:t>3. _________________              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800" b="1"/>
              <a:t>4. _________________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800" b="1"/>
              <a:t>5. _________________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468313" y="2349500"/>
            <a:ext cx="32400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</a:rPr>
              <a:t>help with house</a:t>
            </a: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395288" y="2997200"/>
            <a:ext cx="27003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solidFill>
                  <a:srgbClr val="0033CC"/>
                </a:solidFill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</a:rPr>
              <a:t>go shopping</a:t>
            </a:r>
          </a:p>
        </p:txBody>
      </p:sp>
      <p:sp>
        <p:nvSpPr>
          <p:cNvPr id="98310" name="Text Box 6"/>
          <p:cNvSpPr txBox="1">
            <a:spLocks noChangeArrowheads="1"/>
          </p:cNvSpPr>
          <p:nvPr/>
        </p:nvSpPr>
        <p:spPr bwMode="auto">
          <a:xfrm>
            <a:off x="395288" y="3644900"/>
            <a:ext cx="2663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solidFill>
                  <a:srgbClr val="0033CC"/>
                </a:solidFill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</a:rPr>
              <a:t>watch TV</a:t>
            </a: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395288" y="4292600"/>
            <a:ext cx="3816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</a:rPr>
              <a:t> read books</a:t>
            </a:r>
          </a:p>
        </p:txBody>
      </p:sp>
      <p:sp>
        <p:nvSpPr>
          <p:cNvPr id="98312" name="Text Box 8"/>
          <p:cNvSpPr txBox="1">
            <a:spLocks noChangeArrowheads="1"/>
          </p:cNvSpPr>
          <p:nvPr/>
        </p:nvSpPr>
        <p:spPr bwMode="auto">
          <a:xfrm>
            <a:off x="539750" y="4941888"/>
            <a:ext cx="18732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</a:rPr>
              <a:t>exercise</a:t>
            </a:r>
          </a:p>
        </p:txBody>
      </p:sp>
      <p:sp>
        <p:nvSpPr>
          <p:cNvPr id="21512" name="Rectangle 10"/>
          <p:cNvSpPr>
            <a:spLocks noChangeArrowheads="1"/>
          </p:cNvSpPr>
          <p:nvPr/>
        </p:nvSpPr>
        <p:spPr bwMode="auto">
          <a:xfrm>
            <a:off x="0" y="228600"/>
            <a:ext cx="3667125" cy="11874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            Look at the picture. Make a list of the weekend activities.</a:t>
            </a:r>
            <a:endParaRPr lang="en-US" altLang="zh-CN" sz="2400">
              <a:solidFill>
                <a:srgbClr val="000000"/>
              </a:solidFill>
            </a:endParaRPr>
          </a:p>
        </p:txBody>
      </p:sp>
      <p:grpSp>
        <p:nvGrpSpPr>
          <p:cNvPr id="21513" name="Group 11"/>
          <p:cNvGrpSpPr>
            <a:grpSpLocks/>
          </p:cNvGrpSpPr>
          <p:nvPr/>
        </p:nvGrpSpPr>
        <p:grpSpPr bwMode="auto">
          <a:xfrm>
            <a:off x="0" y="0"/>
            <a:ext cx="990600" cy="692150"/>
            <a:chOff x="340" y="-153"/>
            <a:chExt cx="1619" cy="562"/>
          </a:xfrm>
        </p:grpSpPr>
        <p:sp>
          <p:nvSpPr>
            <p:cNvPr id="21515" name="AutoShape 12"/>
            <p:cNvSpPr>
              <a:spLocks noChangeArrowheads="1"/>
            </p:cNvSpPr>
            <p:nvPr/>
          </p:nvSpPr>
          <p:spPr bwMode="auto">
            <a:xfrm>
              <a:off x="660" y="19"/>
              <a:ext cx="1163" cy="354"/>
            </a:xfrm>
            <a:prstGeom prst="roundRect">
              <a:avLst>
                <a:gd name="adj" fmla="val 50000"/>
              </a:avLst>
            </a:prstGeom>
            <a:solidFill>
              <a:srgbClr val="FFFFCC"/>
            </a:solidFill>
            <a:ln w="38100" cap="rnd" algn="ctr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2021404" algn="ctr" rotWithShape="0">
                      <a:srgbClr val="808080">
                        <a:alpha val="79999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6" name="Oval 13"/>
            <p:cNvSpPr>
              <a:spLocks noChangeArrowheads="1"/>
            </p:cNvSpPr>
            <p:nvPr/>
          </p:nvSpPr>
          <p:spPr bwMode="auto">
            <a:xfrm>
              <a:off x="397" y="-27"/>
              <a:ext cx="436" cy="436"/>
            </a:xfrm>
            <a:prstGeom prst="ellipse">
              <a:avLst/>
            </a:prstGeom>
            <a:solidFill>
              <a:srgbClr val="CCFFFF"/>
            </a:solidFill>
            <a:ln w="12700" algn="ctr">
              <a:solidFill>
                <a:srgbClr val="00CCFF"/>
              </a:solidFill>
              <a:round/>
              <a:headEnd/>
              <a:tailEnd/>
            </a:ln>
            <a:effectLst>
              <a:outerShdw dist="45791" dir="2021404" algn="ctr" rotWithShape="0">
                <a:srgbClr val="808080">
                  <a:alpha val="79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7" name="Rectangle 14"/>
            <p:cNvSpPr>
              <a:spLocks noChangeArrowheads="1"/>
            </p:cNvSpPr>
            <p:nvPr/>
          </p:nvSpPr>
          <p:spPr bwMode="auto">
            <a:xfrm>
              <a:off x="869" y="45"/>
              <a:ext cx="1090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altLang="zh-CN" sz="2000" b="1">
                  <a:solidFill>
                    <a:srgbClr val="FF3300"/>
                  </a:solidFill>
                </a:rPr>
                <a:t>1 a</a:t>
              </a:r>
            </a:p>
          </p:txBody>
        </p:sp>
        <p:pic>
          <p:nvPicPr>
            <p:cNvPr id="21518" name="Picture 15" descr="0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-153"/>
              <a:ext cx="555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14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0"/>
            <a:ext cx="548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  <p:sndAc>
      <p:stSnd>
        <p:snd r:embed="rId3" name="Dow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8" grpId="0"/>
      <p:bldP spid="98309" grpId="0"/>
      <p:bldP spid="98310" grpId="0"/>
      <p:bldP spid="98311" grpId="0"/>
      <p:bldP spid="983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ChangeArrowheads="1"/>
          </p:cNvSpPr>
          <p:nvPr/>
        </p:nvSpPr>
        <p:spPr bwMode="auto">
          <a:xfrm>
            <a:off x="0" y="411163"/>
            <a:ext cx="9144000" cy="822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            Listen and write the letters from the picture above on the lines below. </a:t>
            </a:r>
          </a:p>
        </p:txBody>
      </p:sp>
      <p:grpSp>
        <p:nvGrpSpPr>
          <p:cNvPr id="22531" name="Group 9"/>
          <p:cNvGrpSpPr>
            <a:grpSpLocks/>
          </p:cNvGrpSpPr>
          <p:nvPr/>
        </p:nvGrpSpPr>
        <p:grpSpPr bwMode="auto">
          <a:xfrm>
            <a:off x="0" y="0"/>
            <a:ext cx="990600" cy="692150"/>
            <a:chOff x="340" y="-153"/>
            <a:chExt cx="1619" cy="562"/>
          </a:xfrm>
        </p:grpSpPr>
        <p:sp>
          <p:nvSpPr>
            <p:cNvPr id="22534" name="AutoShape 10"/>
            <p:cNvSpPr>
              <a:spLocks noChangeArrowheads="1"/>
            </p:cNvSpPr>
            <p:nvPr/>
          </p:nvSpPr>
          <p:spPr bwMode="auto">
            <a:xfrm>
              <a:off x="660" y="19"/>
              <a:ext cx="1163" cy="354"/>
            </a:xfrm>
            <a:prstGeom prst="roundRect">
              <a:avLst>
                <a:gd name="adj" fmla="val 50000"/>
              </a:avLst>
            </a:prstGeom>
            <a:solidFill>
              <a:srgbClr val="FFFFCC"/>
            </a:solidFill>
            <a:ln w="38100" cap="rnd" algn="ctr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2021404" algn="ctr" rotWithShape="0">
                      <a:srgbClr val="808080">
                        <a:alpha val="79999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35" name="Oval 11"/>
            <p:cNvSpPr>
              <a:spLocks noChangeArrowheads="1"/>
            </p:cNvSpPr>
            <p:nvPr/>
          </p:nvSpPr>
          <p:spPr bwMode="auto">
            <a:xfrm>
              <a:off x="397" y="-27"/>
              <a:ext cx="436" cy="436"/>
            </a:xfrm>
            <a:prstGeom prst="ellipse">
              <a:avLst/>
            </a:prstGeom>
            <a:solidFill>
              <a:srgbClr val="CCFFFF"/>
            </a:solidFill>
            <a:ln w="12700" algn="ctr">
              <a:solidFill>
                <a:srgbClr val="00CCFF"/>
              </a:solidFill>
              <a:round/>
              <a:headEnd/>
              <a:tailEnd/>
            </a:ln>
            <a:effectLst>
              <a:outerShdw dist="45791" dir="2021404" algn="ctr" rotWithShape="0">
                <a:srgbClr val="808080">
                  <a:alpha val="79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36" name="Rectangle 12"/>
            <p:cNvSpPr>
              <a:spLocks noChangeArrowheads="1"/>
            </p:cNvSpPr>
            <p:nvPr/>
          </p:nvSpPr>
          <p:spPr bwMode="auto">
            <a:xfrm>
              <a:off x="869" y="45"/>
              <a:ext cx="1090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altLang="zh-CN" sz="2000" b="1">
                  <a:solidFill>
                    <a:srgbClr val="FF3300"/>
                  </a:solidFill>
                </a:rPr>
                <a:t>1 b</a:t>
              </a:r>
            </a:p>
          </p:txBody>
        </p:sp>
        <p:pic>
          <p:nvPicPr>
            <p:cNvPr id="22537" name="Picture 13" descr="0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-153"/>
              <a:ext cx="555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32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402431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15"/>
          <p:cNvSpPr>
            <a:spLocks noChangeArrowheads="1"/>
          </p:cNvSpPr>
          <p:nvPr/>
        </p:nvSpPr>
        <p:spPr bwMode="auto">
          <a:xfrm>
            <a:off x="4800600" y="1169988"/>
            <a:ext cx="3886200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always(100%)____ usually_______   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often______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sometimes_______   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hardly ever______  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never(0%)_____</a:t>
            </a:r>
            <a:r>
              <a:rPr lang="en-US" altLang="zh-CN" sz="3600"/>
              <a:t> </a:t>
            </a:r>
          </a:p>
        </p:txBody>
      </p:sp>
    </p:spTree>
  </p:cSld>
  <p:clrMapOvr>
    <a:masterClrMapping/>
  </p:clrMapOvr>
  <p:transition spd="med">
    <p:random/>
    <p:sndAc>
      <p:stSnd>
        <p:snd r:embed="rId3" name="Down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"/>
          <p:cNvSpPr>
            <a:spLocks noChangeArrowheads="1"/>
          </p:cNvSpPr>
          <p:nvPr/>
        </p:nvSpPr>
        <p:spPr bwMode="auto">
          <a:xfrm>
            <a:off x="0" y="304800"/>
            <a:ext cx="9144000" cy="822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                  Talk about the people in the picture above. </a:t>
            </a:r>
          </a:p>
          <a:p>
            <a:r>
              <a:rPr lang="en-US" altLang="zh-CN" sz="2400" b="1">
                <a:solidFill>
                  <a:srgbClr val="000000"/>
                </a:solidFill>
              </a:rPr>
              <a:t>           What do they do on weekends?</a:t>
            </a:r>
          </a:p>
        </p:txBody>
      </p:sp>
      <p:grpSp>
        <p:nvGrpSpPr>
          <p:cNvPr id="23555" name="Group 4"/>
          <p:cNvGrpSpPr>
            <a:grpSpLocks/>
          </p:cNvGrpSpPr>
          <p:nvPr/>
        </p:nvGrpSpPr>
        <p:grpSpPr bwMode="auto">
          <a:xfrm>
            <a:off x="0" y="0"/>
            <a:ext cx="990600" cy="692150"/>
            <a:chOff x="340" y="-153"/>
            <a:chExt cx="1619" cy="562"/>
          </a:xfrm>
        </p:grpSpPr>
        <p:sp>
          <p:nvSpPr>
            <p:cNvPr id="23561" name="AutoShape 5"/>
            <p:cNvSpPr>
              <a:spLocks noChangeArrowheads="1"/>
            </p:cNvSpPr>
            <p:nvPr/>
          </p:nvSpPr>
          <p:spPr bwMode="auto">
            <a:xfrm>
              <a:off x="660" y="19"/>
              <a:ext cx="1163" cy="354"/>
            </a:xfrm>
            <a:prstGeom prst="roundRect">
              <a:avLst>
                <a:gd name="adj" fmla="val 50000"/>
              </a:avLst>
            </a:prstGeom>
            <a:solidFill>
              <a:srgbClr val="FFFFCC"/>
            </a:solidFill>
            <a:ln w="38100" cap="rnd" algn="ctr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2021404" algn="ctr" rotWithShape="0">
                      <a:srgbClr val="808080">
                        <a:alpha val="79999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2" name="Oval 6"/>
            <p:cNvSpPr>
              <a:spLocks noChangeArrowheads="1"/>
            </p:cNvSpPr>
            <p:nvPr/>
          </p:nvSpPr>
          <p:spPr bwMode="auto">
            <a:xfrm>
              <a:off x="397" y="-27"/>
              <a:ext cx="436" cy="436"/>
            </a:xfrm>
            <a:prstGeom prst="ellipse">
              <a:avLst/>
            </a:prstGeom>
            <a:solidFill>
              <a:srgbClr val="CCFFFF"/>
            </a:solidFill>
            <a:ln w="12700" algn="ctr">
              <a:solidFill>
                <a:srgbClr val="00CCFF"/>
              </a:solidFill>
              <a:round/>
              <a:headEnd/>
              <a:tailEnd/>
            </a:ln>
            <a:effectLst>
              <a:outerShdw dist="45791" dir="2021404" algn="ctr" rotWithShape="0">
                <a:srgbClr val="808080">
                  <a:alpha val="79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3" name="Rectangle 7"/>
            <p:cNvSpPr>
              <a:spLocks noChangeArrowheads="1"/>
            </p:cNvSpPr>
            <p:nvPr/>
          </p:nvSpPr>
          <p:spPr bwMode="auto">
            <a:xfrm>
              <a:off x="869" y="45"/>
              <a:ext cx="1090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altLang="zh-CN" sz="2000" b="1">
                  <a:solidFill>
                    <a:srgbClr val="FF3300"/>
                  </a:solidFill>
                </a:rPr>
                <a:t>1 c</a:t>
              </a:r>
            </a:p>
          </p:txBody>
        </p:sp>
        <p:pic>
          <p:nvPicPr>
            <p:cNvPr id="23564" name="Picture 8" descr="0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-153"/>
              <a:ext cx="555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56" name="Rectangle 11"/>
          <p:cNvSpPr>
            <a:spLocks noChangeArrowheads="1"/>
          </p:cNvSpPr>
          <p:nvPr/>
        </p:nvSpPr>
        <p:spPr bwMode="auto">
          <a:xfrm>
            <a:off x="685800" y="1447800"/>
            <a:ext cx="6099175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65088">
              <a:lnSpc>
                <a:spcPct val="200000"/>
              </a:lnSpc>
            </a:pPr>
            <a:r>
              <a:rPr lang="en-US" altLang="zh-CN" sz="3200" b="1">
                <a:solidFill>
                  <a:srgbClr val="FF3300"/>
                </a:solidFill>
              </a:rPr>
              <a:t>A:</a:t>
            </a:r>
            <a:r>
              <a:rPr lang="en-US" altLang="zh-CN" sz="3200" b="1"/>
              <a:t> What does he do on weekends?</a:t>
            </a:r>
          </a:p>
          <a:p>
            <a:pPr indent="65088">
              <a:lnSpc>
                <a:spcPct val="200000"/>
              </a:lnSpc>
            </a:pPr>
            <a:r>
              <a:rPr lang="en-US" altLang="zh-CN" sz="3200" b="1">
                <a:solidFill>
                  <a:schemeClr val="accent2"/>
                </a:solidFill>
              </a:rPr>
              <a:t>B:</a:t>
            </a:r>
            <a:r>
              <a:rPr lang="en-US" altLang="zh-CN" sz="3200" b="1"/>
              <a:t> He usually watches TV.</a:t>
            </a:r>
          </a:p>
          <a:p>
            <a:pPr indent="65088">
              <a:lnSpc>
                <a:spcPct val="200000"/>
              </a:lnSpc>
            </a:pPr>
            <a:r>
              <a:rPr lang="en-US" altLang="zh-CN" sz="3200" b="1">
                <a:solidFill>
                  <a:srgbClr val="FF3300"/>
                </a:solidFill>
              </a:rPr>
              <a:t>A:</a:t>
            </a:r>
            <a:r>
              <a:rPr lang="en-US" altLang="zh-CN" sz="3200" b="1"/>
              <a:t> Does he go shopping?</a:t>
            </a:r>
          </a:p>
          <a:p>
            <a:pPr indent="65088">
              <a:lnSpc>
                <a:spcPct val="200000"/>
              </a:lnSpc>
            </a:pPr>
            <a:r>
              <a:rPr lang="en-US" altLang="zh-CN" sz="3200" b="1">
                <a:solidFill>
                  <a:schemeClr val="accent2"/>
                </a:solidFill>
              </a:rPr>
              <a:t>B:</a:t>
            </a:r>
            <a:r>
              <a:rPr lang="en-US" altLang="zh-CN" sz="3200" b="1"/>
              <a:t> No, he never goes shopping.</a:t>
            </a:r>
            <a:r>
              <a:rPr lang="en-US" altLang="zh-CN" b="1"/>
              <a:t> </a:t>
            </a:r>
          </a:p>
        </p:txBody>
      </p:sp>
      <p:pic>
        <p:nvPicPr>
          <p:cNvPr id="23557" name="Picture 16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048000"/>
            <a:ext cx="1368425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7" descr="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371600"/>
            <a:ext cx="17526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8" descr="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343400"/>
            <a:ext cx="16573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19" descr="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532438"/>
            <a:ext cx="12954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WordArt 2"/>
          <p:cNvSpPr>
            <a:spLocks noChangeArrowheads="1" noChangeShapeType="1" noTextEdit="1"/>
          </p:cNvSpPr>
          <p:nvPr/>
        </p:nvSpPr>
        <p:spPr bwMode="auto">
          <a:xfrm>
            <a:off x="2438400" y="5410200"/>
            <a:ext cx="6299200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000" b="1" kern="10">
                <a:gradFill rotWithShape="1">
                  <a:gsLst>
                    <a:gs pos="0">
                      <a:srgbClr val="FFFF00"/>
                    </a:gs>
                    <a:gs pos="50000">
                      <a:srgbClr val="FF00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Let’s exercise together!</a:t>
            </a:r>
            <a:endParaRPr lang="zh-CN" altLang="en-US" sz="4000" b="1" kern="10">
              <a:gradFill rotWithShape="1">
                <a:gsLst>
                  <a:gs pos="0">
                    <a:srgbClr val="FFFF00"/>
                  </a:gs>
                  <a:gs pos="50000">
                    <a:srgbClr val="FF0000"/>
                  </a:gs>
                  <a:gs pos="100000">
                    <a:srgbClr val="FFFF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/>
            </a:endParaRPr>
          </a:p>
        </p:txBody>
      </p:sp>
      <p:pic>
        <p:nvPicPr>
          <p:cNvPr id="71684" name="健康歌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9" name="Group 10"/>
          <p:cNvGrpSpPr>
            <a:grpSpLocks/>
          </p:cNvGrpSpPr>
          <p:nvPr/>
        </p:nvGrpSpPr>
        <p:grpSpPr bwMode="auto">
          <a:xfrm>
            <a:off x="0" y="0"/>
            <a:ext cx="2743200" cy="692150"/>
            <a:chOff x="340" y="-153"/>
            <a:chExt cx="1619" cy="562"/>
          </a:xfrm>
        </p:grpSpPr>
        <p:sp>
          <p:nvSpPr>
            <p:cNvPr id="1030" name="AutoShape 11"/>
            <p:cNvSpPr>
              <a:spLocks noChangeArrowheads="1"/>
            </p:cNvSpPr>
            <p:nvPr/>
          </p:nvSpPr>
          <p:spPr bwMode="auto">
            <a:xfrm>
              <a:off x="660" y="19"/>
              <a:ext cx="1163" cy="354"/>
            </a:xfrm>
            <a:prstGeom prst="roundRect">
              <a:avLst>
                <a:gd name="adj" fmla="val 50000"/>
              </a:avLst>
            </a:prstGeom>
            <a:solidFill>
              <a:srgbClr val="FFFFCC"/>
            </a:solidFill>
            <a:ln w="38100" cap="rnd" algn="ctr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2021404" algn="ctr" rotWithShape="0">
                      <a:srgbClr val="808080">
                        <a:alpha val="79999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" name="Oval 12"/>
            <p:cNvSpPr>
              <a:spLocks noChangeArrowheads="1"/>
            </p:cNvSpPr>
            <p:nvPr/>
          </p:nvSpPr>
          <p:spPr bwMode="auto">
            <a:xfrm>
              <a:off x="397" y="-27"/>
              <a:ext cx="436" cy="436"/>
            </a:xfrm>
            <a:prstGeom prst="ellipse">
              <a:avLst/>
            </a:prstGeom>
            <a:solidFill>
              <a:srgbClr val="CCFFFF"/>
            </a:solidFill>
            <a:ln w="12700" algn="ctr">
              <a:solidFill>
                <a:srgbClr val="00CCFF"/>
              </a:solidFill>
              <a:round/>
              <a:headEnd/>
              <a:tailEnd/>
            </a:ln>
            <a:effectLst>
              <a:outerShdw dist="45791" dir="2021404" algn="ctr" rotWithShape="0">
                <a:srgbClr val="808080">
                  <a:alpha val="79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2" name="Rectangle 13"/>
            <p:cNvSpPr>
              <a:spLocks noChangeArrowheads="1"/>
            </p:cNvSpPr>
            <p:nvPr/>
          </p:nvSpPr>
          <p:spPr bwMode="auto">
            <a:xfrm>
              <a:off x="869" y="45"/>
              <a:ext cx="1090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altLang="zh-CN" sz="2000" b="1">
                  <a:solidFill>
                    <a:srgbClr val="FF3300"/>
                  </a:solidFill>
                </a:rPr>
                <a:t>Warning-up</a:t>
              </a:r>
            </a:p>
          </p:txBody>
        </p:sp>
        <p:pic>
          <p:nvPicPr>
            <p:cNvPr id="1033" name="Picture 14" descr="0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-153"/>
              <a:ext cx="555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ontrols>
      <mc:AlternateContent xmlns:mc="http://schemas.openxmlformats.org/markup-compatibility/2006">
        <mc:Choice xmlns:v="urn:schemas-microsoft-com:vml" Requires="v">
          <p:control spid="1026" r:id="rId3" imgW="5974590" imgH="4779688"/>
        </mc:Choice>
        <mc:Fallback>
          <p:control r:id="rId3" imgW="5974590" imgH="4779688">
            <p:pic>
              <p:nvPicPr>
                <p:cNvPr id="0" name="FOfficeDoc1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0600" y="457200"/>
                  <a:ext cx="5975350" cy="47799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16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4201" fill="hold"/>
                                        <p:tgtEl>
                                          <p:spTgt spid="716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684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684"/>
                </p:tgtEl>
              </p:cMediaNode>
            </p:audio>
          </p:childTnLst>
        </p:cTn>
      </p:par>
    </p:tnLst>
    <p:bldLst>
      <p:bldP spid="7168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3"/>
          <p:cNvSpPr>
            <a:spLocks noChangeArrowheads="1"/>
          </p:cNvSpPr>
          <p:nvPr/>
        </p:nvSpPr>
        <p:spPr bwMode="auto">
          <a:xfrm>
            <a:off x="0" y="228600"/>
            <a:ext cx="9144000" cy="946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40458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kumimoji="1" lang="en-US" altLang="zh-CN" sz="2800" b="1">
                <a:solidFill>
                  <a:srgbClr val="000000"/>
                </a:solidFill>
                <a:latin typeface="Tahoma" pitchFamily="34" charset="0"/>
              </a:rPr>
              <a:t>            </a:t>
            </a:r>
            <a:r>
              <a:rPr kumimoji="1" lang="en-US" altLang="zh-CN" sz="2400" b="1">
                <a:solidFill>
                  <a:srgbClr val="000000"/>
                </a:solidFill>
              </a:rPr>
              <a:t>Listen. Cheng Tao is talking about how often he does these activities.  Number the activities you hear[1­5] .</a:t>
            </a:r>
            <a:r>
              <a:rPr kumimoji="1" lang="en-US" altLang="zh-CN" sz="2800" b="1">
                <a:solidFill>
                  <a:srgbClr val="000000"/>
                </a:solidFill>
                <a:latin typeface="Tahoma" pitchFamily="34" charset="0"/>
              </a:rPr>
              <a:t> </a:t>
            </a:r>
          </a:p>
        </p:txBody>
      </p:sp>
      <p:grpSp>
        <p:nvGrpSpPr>
          <p:cNvPr id="24579" name="Group 8"/>
          <p:cNvGrpSpPr>
            <a:grpSpLocks/>
          </p:cNvGrpSpPr>
          <p:nvPr/>
        </p:nvGrpSpPr>
        <p:grpSpPr bwMode="auto">
          <a:xfrm>
            <a:off x="0" y="0"/>
            <a:ext cx="1295400" cy="692150"/>
            <a:chOff x="340" y="-153"/>
            <a:chExt cx="1619" cy="562"/>
          </a:xfrm>
        </p:grpSpPr>
        <p:sp>
          <p:nvSpPr>
            <p:cNvPr id="24597" name="AutoShape 9"/>
            <p:cNvSpPr>
              <a:spLocks noChangeArrowheads="1"/>
            </p:cNvSpPr>
            <p:nvPr/>
          </p:nvSpPr>
          <p:spPr bwMode="auto">
            <a:xfrm>
              <a:off x="660" y="19"/>
              <a:ext cx="1163" cy="354"/>
            </a:xfrm>
            <a:prstGeom prst="roundRect">
              <a:avLst>
                <a:gd name="adj" fmla="val 50000"/>
              </a:avLst>
            </a:prstGeom>
            <a:solidFill>
              <a:srgbClr val="FFFFCC"/>
            </a:solidFill>
            <a:ln w="38100" cap="rnd" algn="ctr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2021404" algn="ctr" rotWithShape="0">
                      <a:srgbClr val="808080">
                        <a:alpha val="79999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8" name="Oval 10"/>
            <p:cNvSpPr>
              <a:spLocks noChangeArrowheads="1"/>
            </p:cNvSpPr>
            <p:nvPr/>
          </p:nvSpPr>
          <p:spPr bwMode="auto">
            <a:xfrm>
              <a:off x="397" y="-27"/>
              <a:ext cx="436" cy="436"/>
            </a:xfrm>
            <a:prstGeom prst="ellipse">
              <a:avLst/>
            </a:prstGeom>
            <a:solidFill>
              <a:srgbClr val="CCFFFF"/>
            </a:solidFill>
            <a:ln w="12700" algn="ctr">
              <a:solidFill>
                <a:srgbClr val="00CCFF"/>
              </a:solidFill>
              <a:round/>
              <a:headEnd/>
              <a:tailEnd/>
            </a:ln>
            <a:effectLst>
              <a:outerShdw dist="45791" dir="2021404" algn="ctr" rotWithShape="0">
                <a:srgbClr val="808080">
                  <a:alpha val="79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9" name="Rectangle 11"/>
            <p:cNvSpPr>
              <a:spLocks noChangeArrowheads="1"/>
            </p:cNvSpPr>
            <p:nvPr/>
          </p:nvSpPr>
          <p:spPr bwMode="auto">
            <a:xfrm>
              <a:off x="869" y="45"/>
              <a:ext cx="1090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altLang="zh-CN" sz="2000" b="1">
                  <a:solidFill>
                    <a:srgbClr val="FF3300"/>
                  </a:solidFill>
                </a:rPr>
                <a:t>2 a</a:t>
              </a:r>
            </a:p>
          </p:txBody>
        </p:sp>
        <p:pic>
          <p:nvPicPr>
            <p:cNvPr id="24600" name="Picture 12" descr="0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-153"/>
              <a:ext cx="555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32186" name="Group 90"/>
          <p:cNvGraphicFramePr>
            <a:graphicFrameLocks noGrp="1"/>
          </p:cNvGraphicFramePr>
          <p:nvPr/>
        </p:nvGraphicFramePr>
        <p:xfrm>
          <a:off x="381000" y="1219200"/>
          <a:ext cx="3962400" cy="4446588"/>
        </p:xfrm>
        <a:graphic>
          <a:graphicData uri="http://schemas.openxmlformats.org/drawingml/2006/table">
            <a:tbl>
              <a:tblPr/>
              <a:tblGrid>
                <a:gridCol w="3962400"/>
              </a:tblGrid>
              <a:tr h="696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Activities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a.___ go to the movies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b. ____watch TV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c. _____shop      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d. _____exercise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e. ______read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2212" name="Group 116"/>
          <p:cNvGraphicFramePr>
            <a:graphicFrameLocks noGrp="1"/>
          </p:cNvGraphicFramePr>
          <p:nvPr/>
        </p:nvGraphicFramePr>
        <p:xfrm>
          <a:off x="4495800" y="1219200"/>
          <a:ext cx="3657600" cy="4419600"/>
        </p:xfrm>
        <a:graphic>
          <a:graphicData uri="http://schemas.openxmlformats.org/drawingml/2006/table">
            <a:tbl>
              <a:tblPr/>
              <a:tblGrid>
                <a:gridCol w="36576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How often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4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every day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once a week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twice a week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three times a week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once/ twice a month  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596" name="Picture 1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905000"/>
            <a:ext cx="2514600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250825" y="328613"/>
            <a:ext cx="72850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Comic Sans MS" pitchFamily="66" charset="0"/>
              </a:rPr>
              <a:t>What </a:t>
            </a:r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does</a:t>
            </a:r>
            <a:r>
              <a:rPr lang="en-US" altLang="zh-CN" sz="3200" b="1">
                <a:latin typeface="Comic Sans MS" pitchFamily="66" charset="0"/>
              </a:rPr>
              <a:t> he/she </a:t>
            </a:r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do</a:t>
            </a:r>
            <a:r>
              <a:rPr lang="en-US" altLang="zh-CN" sz="3200" b="1">
                <a:latin typeface="Comic Sans MS" pitchFamily="66" charset="0"/>
              </a:rPr>
              <a:t> on weekends?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95288" y="1125538"/>
            <a:ext cx="4400550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Comic Sans MS" pitchFamily="66" charset="0"/>
              </a:rPr>
              <a:t>He/ She </a:t>
            </a:r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usually</a:t>
            </a:r>
            <a:r>
              <a:rPr lang="en-US" altLang="zh-CN" sz="3200" b="1">
                <a:latin typeface="Comic Sans MS" pitchFamily="66" charset="0"/>
              </a:rPr>
              <a:t> …</a:t>
            </a:r>
          </a:p>
          <a:p>
            <a:pPr eaLnBrk="1" hangingPunct="1"/>
            <a:r>
              <a:rPr lang="en-US" altLang="zh-CN" sz="3200" b="1">
                <a:latin typeface="Comic Sans MS" pitchFamily="66" charset="0"/>
              </a:rPr>
              <a:t>          </a:t>
            </a:r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always</a:t>
            </a:r>
            <a:r>
              <a:rPr lang="en-US" altLang="zh-CN" sz="3200" b="1">
                <a:latin typeface="Comic Sans MS" pitchFamily="66" charset="0"/>
              </a:rPr>
              <a:t> …</a:t>
            </a:r>
          </a:p>
          <a:p>
            <a:pPr eaLnBrk="1" hangingPunct="1"/>
            <a:r>
              <a:rPr lang="en-US" altLang="zh-CN" sz="3200" b="1">
                <a:latin typeface="Comic Sans MS" pitchFamily="66" charset="0"/>
              </a:rPr>
              <a:t>          </a:t>
            </a:r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sometimes</a:t>
            </a:r>
            <a:r>
              <a:rPr lang="en-US" altLang="zh-CN" sz="3200" b="1">
                <a:latin typeface="Comic Sans MS" pitchFamily="66" charset="0"/>
              </a:rPr>
              <a:t> …</a:t>
            </a:r>
          </a:p>
          <a:p>
            <a:pPr eaLnBrk="1" hangingPunct="1"/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          often</a:t>
            </a:r>
            <a:r>
              <a:rPr lang="en-US" altLang="zh-CN" sz="3200" b="1">
                <a:latin typeface="Comic Sans MS" pitchFamily="66" charset="0"/>
              </a:rPr>
              <a:t> … </a:t>
            </a:r>
          </a:p>
          <a:p>
            <a:pPr eaLnBrk="1" hangingPunct="1"/>
            <a:r>
              <a:rPr lang="en-US" altLang="zh-CN" sz="3200" b="1">
                <a:latin typeface="Comic Sans MS" pitchFamily="66" charset="0"/>
              </a:rPr>
              <a:t>  </a:t>
            </a:r>
          </a:p>
        </p:txBody>
      </p:sp>
      <p:pic>
        <p:nvPicPr>
          <p:cNvPr id="10246" name="Picture 6" descr="0301243dpeople0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5119">
            <a:off x="539750" y="3284538"/>
            <a:ext cx="1241425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79388" y="5084763"/>
            <a:ext cx="28225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Arial" charset="0"/>
              </a:rPr>
              <a:t>go</a:t>
            </a:r>
            <a:r>
              <a:rPr lang="en-US" altLang="zh-CN" sz="3200">
                <a:solidFill>
                  <a:srgbClr val="A50021"/>
                </a:solidFill>
                <a:latin typeface="Arial" charset="0"/>
              </a:rPr>
              <a:t>es</a:t>
            </a:r>
            <a:r>
              <a:rPr lang="en-US" altLang="zh-CN" sz="3200">
                <a:latin typeface="Arial" charset="0"/>
              </a:rPr>
              <a:t> shopping</a:t>
            </a:r>
          </a:p>
        </p:txBody>
      </p:sp>
      <p:pic>
        <p:nvPicPr>
          <p:cNvPr id="10248" name="Picture 8" descr="0301243dpeople5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213100"/>
            <a:ext cx="15001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276600" y="5084763"/>
            <a:ext cx="32956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Arial" charset="0"/>
              </a:rPr>
              <a:t>read</a:t>
            </a:r>
            <a:r>
              <a:rPr lang="en-US" altLang="zh-CN" sz="3200">
                <a:solidFill>
                  <a:srgbClr val="A50021"/>
                </a:solidFill>
                <a:latin typeface="Arial" charset="0"/>
              </a:rPr>
              <a:t>s</a:t>
            </a:r>
            <a:r>
              <a:rPr lang="en-US" altLang="zh-CN" sz="3200">
                <a:latin typeface="Arial" charset="0"/>
              </a:rPr>
              <a:t> newspaper</a:t>
            </a:r>
          </a:p>
        </p:txBody>
      </p:sp>
      <p:pic>
        <p:nvPicPr>
          <p:cNvPr id="10250" name="Picture 10" descr="1_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038600"/>
            <a:ext cx="1655763" cy="151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364163" y="5949950"/>
            <a:ext cx="32273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Arial" charset="0"/>
              </a:rPr>
              <a:t>surf</a:t>
            </a:r>
            <a:r>
              <a:rPr lang="en-US" altLang="zh-CN" sz="3200">
                <a:solidFill>
                  <a:srgbClr val="FF3300"/>
                </a:solidFill>
                <a:latin typeface="Arial" charset="0"/>
              </a:rPr>
              <a:t>s</a:t>
            </a:r>
            <a:r>
              <a:rPr lang="en-US" altLang="zh-CN" sz="3200">
                <a:latin typeface="Arial" charset="0"/>
              </a:rPr>
              <a:t> the Internet</a:t>
            </a:r>
          </a:p>
        </p:txBody>
      </p:sp>
      <p:grpSp>
        <p:nvGrpSpPr>
          <p:cNvPr id="25610" name="Group 10"/>
          <p:cNvGrpSpPr>
            <a:grpSpLocks/>
          </p:cNvGrpSpPr>
          <p:nvPr/>
        </p:nvGrpSpPr>
        <p:grpSpPr bwMode="auto">
          <a:xfrm>
            <a:off x="1187450" y="3429000"/>
            <a:ext cx="790575" cy="862013"/>
            <a:chOff x="521" y="1207"/>
            <a:chExt cx="1815" cy="1724"/>
          </a:xfrm>
        </p:grpSpPr>
        <p:sp>
          <p:nvSpPr>
            <p:cNvPr id="25617" name="Oval 11"/>
            <p:cNvSpPr>
              <a:spLocks noChangeArrowheads="1"/>
            </p:cNvSpPr>
            <p:nvPr/>
          </p:nvSpPr>
          <p:spPr bwMode="auto">
            <a:xfrm>
              <a:off x="521" y="1207"/>
              <a:ext cx="1815" cy="1724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tx2"/>
                </a:solidFill>
                <a:latin typeface="Arial" charset="0"/>
              </a:endParaRPr>
            </a:p>
          </p:txBody>
        </p:sp>
        <p:sp>
          <p:nvSpPr>
            <p:cNvPr id="25618" name="AutoShape 12"/>
            <p:cNvSpPr>
              <a:spLocks noChangeArrowheads="1"/>
            </p:cNvSpPr>
            <p:nvPr/>
          </p:nvSpPr>
          <p:spPr bwMode="auto">
            <a:xfrm>
              <a:off x="521" y="1207"/>
              <a:ext cx="998" cy="1724"/>
            </a:xfrm>
            <a:prstGeom prst="moon">
              <a:avLst>
                <a:gd name="adj" fmla="val 875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611" name="Oval 13"/>
          <p:cNvSpPr>
            <a:spLocks noChangeArrowheads="1"/>
          </p:cNvSpPr>
          <p:nvPr/>
        </p:nvSpPr>
        <p:spPr bwMode="auto">
          <a:xfrm>
            <a:off x="4427538" y="3573463"/>
            <a:ext cx="863600" cy="8636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chemeClr val="tx2"/>
              </a:solidFill>
              <a:latin typeface="Arial" charset="0"/>
            </a:endParaRPr>
          </a:p>
        </p:txBody>
      </p:sp>
      <p:grpSp>
        <p:nvGrpSpPr>
          <p:cNvPr id="25612" name="Group 14"/>
          <p:cNvGrpSpPr>
            <a:grpSpLocks/>
          </p:cNvGrpSpPr>
          <p:nvPr/>
        </p:nvGrpSpPr>
        <p:grpSpPr bwMode="auto">
          <a:xfrm>
            <a:off x="7019925" y="3429000"/>
            <a:ext cx="865188" cy="863600"/>
            <a:chOff x="521" y="1207"/>
            <a:chExt cx="1815" cy="1724"/>
          </a:xfrm>
        </p:grpSpPr>
        <p:sp>
          <p:nvSpPr>
            <p:cNvPr id="25613" name="Oval 15"/>
            <p:cNvSpPr>
              <a:spLocks noChangeArrowheads="1"/>
            </p:cNvSpPr>
            <p:nvPr/>
          </p:nvSpPr>
          <p:spPr bwMode="auto">
            <a:xfrm>
              <a:off x="521" y="1207"/>
              <a:ext cx="1815" cy="172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tx2"/>
                </a:solidFill>
                <a:latin typeface="Arial" charset="0"/>
              </a:endParaRPr>
            </a:p>
          </p:txBody>
        </p:sp>
        <p:grpSp>
          <p:nvGrpSpPr>
            <p:cNvPr id="25614" name="Group 16"/>
            <p:cNvGrpSpPr>
              <a:grpSpLocks/>
            </p:cNvGrpSpPr>
            <p:nvPr/>
          </p:nvGrpSpPr>
          <p:grpSpPr bwMode="auto">
            <a:xfrm rot="8921724">
              <a:off x="1512" y="1637"/>
              <a:ext cx="819" cy="770"/>
              <a:chOff x="566" y="1480"/>
              <a:chExt cx="909" cy="725"/>
            </a:xfrm>
          </p:grpSpPr>
          <p:sp>
            <p:nvSpPr>
              <p:cNvPr id="25615" name="AutoShape 17"/>
              <p:cNvSpPr>
                <a:spLocks noChangeArrowheads="1"/>
              </p:cNvSpPr>
              <p:nvPr/>
            </p:nvSpPr>
            <p:spPr bwMode="auto">
              <a:xfrm rot="6678948">
                <a:off x="794" y="1525"/>
                <a:ext cx="589" cy="772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16" name="AutoShape 18"/>
              <p:cNvSpPr>
                <a:spLocks noChangeArrowheads="1"/>
              </p:cNvSpPr>
              <p:nvPr/>
            </p:nvSpPr>
            <p:spPr bwMode="auto">
              <a:xfrm rot="-9493097">
                <a:off x="566" y="1480"/>
                <a:ext cx="227" cy="544"/>
              </a:xfrm>
              <a:prstGeom prst="flowChartDelay">
                <a:avLst/>
              </a:prstGeom>
              <a:solidFill>
                <a:srgbClr val="0000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7" grpId="0"/>
      <p:bldP spid="102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50825" y="328613"/>
            <a:ext cx="87550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Comic Sans MS" pitchFamily="66" charset="0"/>
              </a:rPr>
              <a:t>What </a:t>
            </a:r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does</a:t>
            </a:r>
            <a:r>
              <a:rPr lang="en-US" altLang="zh-CN" sz="3200" b="1">
                <a:latin typeface="Comic Sans MS" pitchFamily="66" charset="0"/>
              </a:rPr>
              <a:t> he/she usually </a:t>
            </a:r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do</a:t>
            </a:r>
            <a:r>
              <a:rPr lang="en-US" altLang="zh-CN" sz="3200" b="1">
                <a:latin typeface="Comic Sans MS" pitchFamily="66" charset="0"/>
              </a:rPr>
              <a:t> on weekends?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95288" y="1125538"/>
            <a:ext cx="4400550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Comic Sans MS" pitchFamily="66" charset="0"/>
              </a:rPr>
              <a:t>He/ She </a:t>
            </a:r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usually</a:t>
            </a:r>
            <a:r>
              <a:rPr lang="en-US" altLang="zh-CN" sz="3200" b="1">
                <a:latin typeface="Comic Sans MS" pitchFamily="66" charset="0"/>
              </a:rPr>
              <a:t> …</a:t>
            </a:r>
          </a:p>
          <a:p>
            <a:pPr eaLnBrk="1" hangingPunct="1"/>
            <a:r>
              <a:rPr lang="en-US" altLang="zh-CN" sz="3200" b="1">
                <a:latin typeface="Comic Sans MS" pitchFamily="66" charset="0"/>
              </a:rPr>
              <a:t>          </a:t>
            </a:r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always</a:t>
            </a:r>
            <a:r>
              <a:rPr lang="en-US" altLang="zh-CN" sz="3200" b="1">
                <a:latin typeface="Comic Sans MS" pitchFamily="66" charset="0"/>
              </a:rPr>
              <a:t> …</a:t>
            </a:r>
          </a:p>
          <a:p>
            <a:pPr eaLnBrk="1" hangingPunct="1"/>
            <a:r>
              <a:rPr lang="en-US" altLang="zh-CN" sz="3200" b="1">
                <a:latin typeface="Comic Sans MS" pitchFamily="66" charset="0"/>
              </a:rPr>
              <a:t>          </a:t>
            </a:r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sometimes</a:t>
            </a:r>
            <a:r>
              <a:rPr lang="en-US" altLang="zh-CN" sz="3200" b="1">
                <a:latin typeface="Comic Sans MS" pitchFamily="66" charset="0"/>
              </a:rPr>
              <a:t> …</a:t>
            </a:r>
          </a:p>
          <a:p>
            <a:pPr eaLnBrk="1" hangingPunct="1"/>
            <a:r>
              <a:rPr lang="en-US" altLang="zh-CN" sz="3200" b="1">
                <a:solidFill>
                  <a:srgbClr val="A50021"/>
                </a:solidFill>
                <a:latin typeface="Comic Sans MS" pitchFamily="66" charset="0"/>
              </a:rPr>
              <a:t>          often</a:t>
            </a:r>
            <a:r>
              <a:rPr lang="en-US" altLang="zh-CN" sz="3200" b="1">
                <a:latin typeface="Comic Sans MS" pitchFamily="66" charset="0"/>
              </a:rPr>
              <a:t> … </a:t>
            </a:r>
          </a:p>
          <a:p>
            <a:pPr eaLnBrk="1" hangingPunct="1"/>
            <a:r>
              <a:rPr lang="en-US" altLang="zh-CN" sz="3200" b="1">
                <a:latin typeface="Comic Sans MS" pitchFamily="66" charset="0"/>
              </a:rPr>
              <a:t>  </a:t>
            </a:r>
          </a:p>
        </p:txBody>
      </p:sp>
      <p:pic>
        <p:nvPicPr>
          <p:cNvPr id="15370" name="Picture 10" descr="y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552825"/>
            <a:ext cx="2303463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1" descr="0301243dpeople7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349500"/>
            <a:ext cx="2189163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12" descr="gif042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500438"/>
            <a:ext cx="1800225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179388" y="5084763"/>
            <a:ext cx="30718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Arial" charset="0"/>
              </a:rPr>
              <a:t>play</a:t>
            </a:r>
            <a:r>
              <a:rPr lang="en-US" altLang="zh-CN" sz="3200">
                <a:solidFill>
                  <a:srgbClr val="FF3300"/>
                </a:solidFill>
                <a:latin typeface="Arial" charset="0"/>
              </a:rPr>
              <a:t>s </a:t>
            </a:r>
            <a:r>
              <a:rPr lang="en-US" altLang="zh-CN" sz="3200">
                <a:latin typeface="Arial" charset="0"/>
              </a:rPr>
              <a:t>basketball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771775" y="5876925"/>
            <a:ext cx="28908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Arial" charset="0"/>
              </a:rPr>
              <a:t>do</a:t>
            </a:r>
            <a:r>
              <a:rPr lang="en-US" altLang="zh-CN" sz="3200">
                <a:solidFill>
                  <a:srgbClr val="FF3300"/>
                </a:solidFill>
                <a:latin typeface="Arial" charset="0"/>
              </a:rPr>
              <a:t>es</a:t>
            </a:r>
            <a:r>
              <a:rPr lang="en-US" altLang="zh-CN" sz="3200">
                <a:latin typeface="Arial" charset="0"/>
              </a:rPr>
              <a:t> exercises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5940425" y="5516563"/>
            <a:ext cx="3048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Arial" charset="0"/>
              </a:rPr>
              <a:t>do</a:t>
            </a:r>
            <a:r>
              <a:rPr lang="en-US" altLang="zh-CN" sz="3200">
                <a:solidFill>
                  <a:srgbClr val="FF3300"/>
                </a:solidFill>
                <a:latin typeface="Arial" charset="0"/>
              </a:rPr>
              <a:t>es</a:t>
            </a:r>
            <a:r>
              <a:rPr lang="en-US" altLang="zh-CN" sz="3200">
                <a:latin typeface="Arial" charset="0"/>
              </a:rPr>
              <a:t> homework</a:t>
            </a:r>
          </a:p>
        </p:txBody>
      </p:sp>
      <p:grpSp>
        <p:nvGrpSpPr>
          <p:cNvPr id="26634" name="Group 10"/>
          <p:cNvGrpSpPr>
            <a:grpSpLocks/>
          </p:cNvGrpSpPr>
          <p:nvPr/>
        </p:nvGrpSpPr>
        <p:grpSpPr bwMode="auto">
          <a:xfrm>
            <a:off x="1187450" y="4149725"/>
            <a:ext cx="936625" cy="863600"/>
            <a:chOff x="2383" y="935"/>
            <a:chExt cx="1904" cy="1724"/>
          </a:xfrm>
        </p:grpSpPr>
        <p:sp>
          <p:nvSpPr>
            <p:cNvPr id="26639" name="Oval 11"/>
            <p:cNvSpPr>
              <a:spLocks noChangeArrowheads="1"/>
            </p:cNvSpPr>
            <p:nvPr/>
          </p:nvSpPr>
          <p:spPr bwMode="auto">
            <a:xfrm>
              <a:off x="2472" y="935"/>
              <a:ext cx="1815" cy="1724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tx2"/>
                </a:solidFill>
                <a:latin typeface="Arial" charset="0"/>
              </a:endParaRPr>
            </a:p>
          </p:txBody>
        </p:sp>
        <p:grpSp>
          <p:nvGrpSpPr>
            <p:cNvPr id="26640" name="Group 12"/>
            <p:cNvGrpSpPr>
              <a:grpSpLocks/>
            </p:cNvGrpSpPr>
            <p:nvPr/>
          </p:nvGrpSpPr>
          <p:grpSpPr bwMode="auto">
            <a:xfrm rot="-892389">
              <a:off x="2383" y="1349"/>
              <a:ext cx="952" cy="725"/>
              <a:chOff x="566" y="1480"/>
              <a:chExt cx="909" cy="725"/>
            </a:xfrm>
          </p:grpSpPr>
          <p:sp>
            <p:nvSpPr>
              <p:cNvPr id="26641" name="AutoShape 13"/>
              <p:cNvSpPr>
                <a:spLocks noChangeArrowheads="1"/>
              </p:cNvSpPr>
              <p:nvPr/>
            </p:nvSpPr>
            <p:spPr bwMode="auto">
              <a:xfrm rot="6678948">
                <a:off x="794" y="1525"/>
                <a:ext cx="589" cy="772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2" name="AutoShape 14"/>
              <p:cNvSpPr>
                <a:spLocks noChangeArrowheads="1"/>
              </p:cNvSpPr>
              <p:nvPr/>
            </p:nvSpPr>
            <p:spPr bwMode="auto">
              <a:xfrm rot="-9493097">
                <a:off x="566" y="1480"/>
                <a:ext cx="227" cy="544"/>
              </a:xfrm>
              <a:prstGeom prst="flowChartDelay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635" name="Group 15"/>
          <p:cNvGrpSpPr>
            <a:grpSpLocks/>
          </p:cNvGrpSpPr>
          <p:nvPr/>
        </p:nvGrpSpPr>
        <p:grpSpPr bwMode="auto">
          <a:xfrm>
            <a:off x="7380288" y="3500438"/>
            <a:ext cx="863600" cy="793750"/>
            <a:chOff x="3152" y="754"/>
            <a:chExt cx="1815" cy="1724"/>
          </a:xfrm>
        </p:grpSpPr>
        <p:sp>
          <p:nvSpPr>
            <p:cNvPr id="26637" name="Oval 16"/>
            <p:cNvSpPr>
              <a:spLocks noChangeArrowheads="1"/>
            </p:cNvSpPr>
            <p:nvPr/>
          </p:nvSpPr>
          <p:spPr bwMode="auto">
            <a:xfrm>
              <a:off x="3152" y="754"/>
              <a:ext cx="1815" cy="172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tx2"/>
                </a:solidFill>
                <a:latin typeface="Arial" charset="0"/>
              </a:endParaRPr>
            </a:p>
          </p:txBody>
        </p:sp>
        <p:sp>
          <p:nvSpPr>
            <p:cNvPr id="26638" name="AutoShape 17"/>
            <p:cNvSpPr>
              <a:spLocks noChangeArrowheads="1"/>
            </p:cNvSpPr>
            <p:nvPr/>
          </p:nvSpPr>
          <p:spPr bwMode="auto">
            <a:xfrm rot="-5804555">
              <a:off x="4488" y="1090"/>
              <a:ext cx="128" cy="815"/>
            </a:xfrm>
            <a:prstGeom prst="triangle">
              <a:avLst>
                <a:gd name="adj" fmla="val 0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36" name="Oval 18"/>
          <p:cNvSpPr>
            <a:spLocks noChangeArrowheads="1"/>
          </p:cNvSpPr>
          <p:nvPr/>
        </p:nvSpPr>
        <p:spPr bwMode="auto">
          <a:xfrm>
            <a:off x="4140200" y="3860800"/>
            <a:ext cx="838200" cy="838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0099"/>
                    </a:gs>
                    <a:gs pos="50000">
                      <a:srgbClr val="0000FF"/>
                    </a:gs>
                    <a:gs pos="100000">
                      <a:srgbClr val="000099"/>
                    </a:gs>
                  </a:gsLst>
                  <a:lin ang="5400000" scaled="1"/>
                </a:gra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3" grpId="0"/>
      <p:bldP spid="15374" grpId="0"/>
      <p:bldP spid="153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331913" y="549275"/>
            <a:ext cx="597535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4000" b="1" i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How often</a:t>
            </a:r>
            <a:r>
              <a:rPr lang="en-US" altLang="zh-CN" sz="3600" smtClean="0"/>
              <a:t> </a:t>
            </a:r>
            <a:r>
              <a:rPr lang="en-US" altLang="zh-CN" sz="3600" b="1" smtClean="0"/>
              <a:t>do you …?</a:t>
            </a:r>
          </a:p>
          <a:p>
            <a:pPr>
              <a:defRPr/>
            </a:pPr>
            <a:r>
              <a:rPr lang="en-US" altLang="zh-CN" sz="3600" b="1" smtClean="0"/>
              <a:t>                   does he/she…?</a:t>
            </a:r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457200" y="2209800"/>
            <a:ext cx="8064500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689" tIns="35844" rIns="71689" bIns="35844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000" b="1">
                <a:latin typeface="Arial" charset="0"/>
              </a:rPr>
              <a:t>every day/night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000" b="1">
                <a:latin typeface="Arial" charset="0"/>
              </a:rPr>
              <a:t>once a week/month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000" b="1">
                <a:latin typeface="Arial" charset="0"/>
              </a:rPr>
              <a:t>twice a week/month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000" b="1">
                <a:latin typeface="Arial" charset="0"/>
              </a:rPr>
              <a:t>three times a week/month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000" b="1">
                <a:latin typeface="Arial" charset="0"/>
              </a:rPr>
              <a:t>once or twice a week/month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altLang="zh-CN" sz="3000" b="1">
              <a:latin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altLang="zh-CN" sz="3200">
              <a:latin typeface="Arial" charset="0"/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6019800" y="2286000"/>
            <a:ext cx="1563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每天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每夜</a:t>
            </a: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6049963" y="2755900"/>
            <a:ext cx="2482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一周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一个月一次</a:t>
            </a:r>
          </a:p>
        </p:txBody>
      </p:sp>
      <p:sp>
        <p:nvSpPr>
          <p:cNvPr id="27654" name="Text Box 9"/>
          <p:cNvSpPr txBox="1">
            <a:spLocks noChangeArrowheads="1"/>
          </p:cNvSpPr>
          <p:nvPr/>
        </p:nvSpPr>
        <p:spPr bwMode="auto">
          <a:xfrm>
            <a:off x="6049963" y="3187700"/>
            <a:ext cx="2482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一周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一个月两次</a:t>
            </a:r>
          </a:p>
        </p:txBody>
      </p:sp>
      <p:sp>
        <p:nvSpPr>
          <p:cNvPr id="27655" name="Text Box 10"/>
          <p:cNvSpPr txBox="1">
            <a:spLocks noChangeArrowheads="1"/>
          </p:cNvSpPr>
          <p:nvPr/>
        </p:nvSpPr>
        <p:spPr bwMode="auto">
          <a:xfrm>
            <a:off x="6049963" y="3716338"/>
            <a:ext cx="2482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一周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一个月三次</a:t>
            </a:r>
          </a:p>
        </p:txBody>
      </p:sp>
      <p:sp>
        <p:nvSpPr>
          <p:cNvPr id="27656" name="Text Box 11"/>
          <p:cNvSpPr txBox="1">
            <a:spLocks noChangeArrowheads="1"/>
          </p:cNvSpPr>
          <p:nvPr/>
        </p:nvSpPr>
        <p:spPr bwMode="auto">
          <a:xfrm>
            <a:off x="6156325" y="4262438"/>
            <a:ext cx="21764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一周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一个月一</a:t>
            </a:r>
          </a:p>
          <a:p>
            <a:pPr eaLnBrk="1" hangingPunct="1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次或两次</a:t>
            </a:r>
          </a:p>
        </p:txBody>
      </p:sp>
      <p:grpSp>
        <p:nvGrpSpPr>
          <p:cNvPr id="27657" name="Group 9"/>
          <p:cNvGrpSpPr>
            <a:grpSpLocks/>
          </p:cNvGrpSpPr>
          <p:nvPr/>
        </p:nvGrpSpPr>
        <p:grpSpPr bwMode="auto">
          <a:xfrm>
            <a:off x="0" y="0"/>
            <a:ext cx="2057400" cy="692150"/>
            <a:chOff x="340" y="-153"/>
            <a:chExt cx="1619" cy="562"/>
          </a:xfrm>
        </p:grpSpPr>
        <p:sp>
          <p:nvSpPr>
            <p:cNvPr id="27658" name="AutoShape 10"/>
            <p:cNvSpPr>
              <a:spLocks noChangeArrowheads="1"/>
            </p:cNvSpPr>
            <p:nvPr/>
          </p:nvSpPr>
          <p:spPr bwMode="auto">
            <a:xfrm>
              <a:off x="660" y="19"/>
              <a:ext cx="1163" cy="354"/>
            </a:xfrm>
            <a:prstGeom prst="roundRect">
              <a:avLst>
                <a:gd name="adj" fmla="val 50000"/>
              </a:avLst>
            </a:prstGeom>
            <a:solidFill>
              <a:srgbClr val="FFFFCC"/>
            </a:solidFill>
            <a:ln w="38100" cap="rnd" algn="ctr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2021404" algn="ctr" rotWithShape="0">
                      <a:srgbClr val="808080">
                        <a:alpha val="79999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9" name="Oval 11"/>
            <p:cNvSpPr>
              <a:spLocks noChangeArrowheads="1"/>
            </p:cNvSpPr>
            <p:nvPr/>
          </p:nvSpPr>
          <p:spPr bwMode="auto">
            <a:xfrm>
              <a:off x="397" y="-27"/>
              <a:ext cx="436" cy="436"/>
            </a:xfrm>
            <a:prstGeom prst="ellipse">
              <a:avLst/>
            </a:prstGeom>
            <a:solidFill>
              <a:srgbClr val="CCFFFF"/>
            </a:solidFill>
            <a:ln w="12700" algn="ctr">
              <a:solidFill>
                <a:srgbClr val="00CCFF"/>
              </a:solidFill>
              <a:round/>
              <a:headEnd/>
              <a:tailEnd/>
            </a:ln>
            <a:effectLst>
              <a:outerShdw dist="45791" dir="2021404" algn="ctr" rotWithShape="0">
                <a:srgbClr val="808080">
                  <a:alpha val="79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0" name="Rectangle 12"/>
            <p:cNvSpPr>
              <a:spLocks noChangeArrowheads="1"/>
            </p:cNvSpPr>
            <p:nvPr/>
          </p:nvSpPr>
          <p:spPr bwMode="auto">
            <a:xfrm>
              <a:off x="869" y="45"/>
              <a:ext cx="1090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altLang="zh-CN" sz="2000" b="1">
                  <a:solidFill>
                    <a:srgbClr val="FF3300"/>
                  </a:solidFill>
                </a:rPr>
                <a:t>Free talk</a:t>
              </a:r>
            </a:p>
          </p:txBody>
        </p:sp>
        <p:pic>
          <p:nvPicPr>
            <p:cNvPr id="27661" name="Picture 13" descr="0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-153"/>
              <a:ext cx="555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7"/>
          <p:cNvSpPr>
            <a:spLocks noChangeArrowheads="1"/>
          </p:cNvSpPr>
          <p:nvPr/>
        </p:nvSpPr>
        <p:spPr bwMode="auto">
          <a:xfrm>
            <a:off x="0" y="228600"/>
            <a:ext cx="9144000" cy="822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                    How often do you do these activities? Fill in the chart and then make conversations.</a:t>
            </a:r>
            <a:r>
              <a:rPr lang="en-US" altLang="zh-CN"/>
              <a:t> </a:t>
            </a:r>
          </a:p>
        </p:txBody>
      </p:sp>
      <p:grpSp>
        <p:nvGrpSpPr>
          <p:cNvPr id="28675" name="Group 12"/>
          <p:cNvGrpSpPr>
            <a:grpSpLocks/>
          </p:cNvGrpSpPr>
          <p:nvPr/>
        </p:nvGrpSpPr>
        <p:grpSpPr bwMode="auto">
          <a:xfrm>
            <a:off x="0" y="0"/>
            <a:ext cx="1143000" cy="692150"/>
            <a:chOff x="340" y="-153"/>
            <a:chExt cx="1619" cy="562"/>
          </a:xfrm>
        </p:grpSpPr>
        <p:sp>
          <p:nvSpPr>
            <p:cNvPr id="28702" name="AutoShape 13"/>
            <p:cNvSpPr>
              <a:spLocks noChangeArrowheads="1"/>
            </p:cNvSpPr>
            <p:nvPr/>
          </p:nvSpPr>
          <p:spPr bwMode="auto">
            <a:xfrm>
              <a:off x="660" y="19"/>
              <a:ext cx="1163" cy="354"/>
            </a:xfrm>
            <a:prstGeom prst="roundRect">
              <a:avLst>
                <a:gd name="adj" fmla="val 50000"/>
              </a:avLst>
            </a:prstGeom>
            <a:solidFill>
              <a:srgbClr val="FFFFCC"/>
            </a:solidFill>
            <a:ln w="38100" cap="rnd" algn="ctr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2021404" algn="ctr" rotWithShape="0">
                      <a:srgbClr val="808080">
                        <a:alpha val="79999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03" name="Oval 14"/>
            <p:cNvSpPr>
              <a:spLocks noChangeArrowheads="1"/>
            </p:cNvSpPr>
            <p:nvPr/>
          </p:nvSpPr>
          <p:spPr bwMode="auto">
            <a:xfrm>
              <a:off x="397" y="-27"/>
              <a:ext cx="436" cy="436"/>
            </a:xfrm>
            <a:prstGeom prst="ellipse">
              <a:avLst/>
            </a:prstGeom>
            <a:solidFill>
              <a:srgbClr val="CCFFFF"/>
            </a:solidFill>
            <a:ln w="12700" algn="ctr">
              <a:solidFill>
                <a:srgbClr val="00CCFF"/>
              </a:solidFill>
              <a:round/>
              <a:headEnd/>
              <a:tailEnd/>
            </a:ln>
            <a:effectLst>
              <a:outerShdw dist="45791" dir="2021404" algn="ctr" rotWithShape="0">
                <a:srgbClr val="808080">
                  <a:alpha val="79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04" name="Rectangle 15"/>
            <p:cNvSpPr>
              <a:spLocks noChangeArrowheads="1"/>
            </p:cNvSpPr>
            <p:nvPr/>
          </p:nvSpPr>
          <p:spPr bwMode="auto">
            <a:xfrm>
              <a:off x="869" y="45"/>
              <a:ext cx="1090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altLang="zh-CN" sz="2000" b="1">
                  <a:solidFill>
                    <a:srgbClr val="FF3300"/>
                  </a:solidFill>
                </a:rPr>
                <a:t>2 c</a:t>
              </a:r>
            </a:p>
          </p:txBody>
        </p:sp>
        <p:pic>
          <p:nvPicPr>
            <p:cNvPr id="28705" name="Picture 16" descr="0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-153"/>
              <a:ext cx="555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08640" name="Group 96"/>
          <p:cNvGraphicFramePr>
            <a:graphicFrameLocks noGrp="1"/>
          </p:cNvGraphicFramePr>
          <p:nvPr/>
        </p:nvGraphicFramePr>
        <p:xfrm>
          <a:off x="228600" y="1371600"/>
          <a:ext cx="5334000" cy="4471988"/>
        </p:xfrm>
        <a:graphic>
          <a:graphicData uri="http://schemas.openxmlformats.org/drawingml/2006/table">
            <a:tbl>
              <a:tblPr/>
              <a:tblGrid>
                <a:gridCol w="2643188"/>
                <a:gridCol w="2690812"/>
              </a:tblGrid>
              <a:tr h="5181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Activities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How often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watch TV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every day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use the Internet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read English books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go to the movies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exercise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8655" name="Group 111"/>
          <p:cNvGraphicFramePr>
            <a:graphicFrameLocks noGrp="1"/>
          </p:cNvGraphicFramePr>
          <p:nvPr/>
        </p:nvGraphicFramePr>
        <p:xfrm>
          <a:off x="5638800" y="1371600"/>
          <a:ext cx="3505200" cy="4419600"/>
        </p:xfrm>
        <a:graphic>
          <a:graphicData uri="http://schemas.openxmlformats.org/drawingml/2006/table">
            <a:tbl>
              <a:tblPr/>
              <a:tblGrid>
                <a:gridCol w="3505200"/>
              </a:tblGrid>
              <a:tr h="4419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A: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How often do you watch?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B: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I watch TV every day.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A: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What’s your favorite program?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B: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</a:t>
                      </a: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Animal World.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A: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How often do you watch it?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B: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Twice a week.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</a:tbl>
          </a:graphicData>
        </a:graphic>
      </p:graphicFrame>
      <p:sp>
        <p:nvSpPr>
          <p:cNvPr id="28701" name="Rectangle 106"/>
          <p:cNvSpPr>
            <a:spLocks noChangeArrowheads="1"/>
          </p:cNvSpPr>
          <p:nvPr/>
        </p:nvSpPr>
        <p:spPr bwMode="auto">
          <a:xfrm>
            <a:off x="6477000" y="6019800"/>
            <a:ext cx="1168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1000">
                <a:latin typeface="Arial" charset="0"/>
              </a:rPr>
              <a:t>B: Twice a week.</a:t>
            </a:r>
            <a:r>
              <a:rPr lang="en-US" altLang="zh-CN" sz="800">
                <a:latin typeface="Arial" charset="0"/>
              </a:rPr>
              <a:t> </a:t>
            </a:r>
            <a:endParaRPr lang="en-US" altLang="zh-CN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Group 2"/>
          <p:cNvGraphicFramePr>
            <a:graphicFrameLocks noGrp="1"/>
          </p:cNvGraphicFramePr>
          <p:nvPr/>
        </p:nvGraphicFramePr>
        <p:xfrm>
          <a:off x="250825" y="2492375"/>
          <a:ext cx="8353425" cy="2197100"/>
        </p:xfrm>
        <a:graphic>
          <a:graphicData uri="http://schemas.openxmlformats.org/drawingml/2006/table">
            <a:tbl>
              <a:tblPr/>
              <a:tblGrid>
                <a:gridCol w="2071688"/>
                <a:gridCol w="3497262"/>
                <a:gridCol w="2784475"/>
              </a:tblGrid>
              <a:tr h="64284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 Name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 Activities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How often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/>
                          <a:ea typeface="宋体" pitchFamily="2" charset="-122"/>
                        </a:rPr>
                        <a:t>…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/>
                          <a:ea typeface="宋体" pitchFamily="2" charset="-122"/>
                        </a:rPr>
                        <a:t>…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/>
                          <a:ea typeface="宋体" pitchFamily="2" charset="-122"/>
                        </a:rPr>
                        <a:t>…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20" name="Text Box 24"/>
          <p:cNvSpPr txBox="1">
            <a:spLocks noChangeArrowheads="1"/>
          </p:cNvSpPr>
          <p:nvPr/>
        </p:nvSpPr>
        <p:spPr bwMode="auto">
          <a:xfrm>
            <a:off x="827088" y="549275"/>
            <a:ext cx="21605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zh-CN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9721" name="Text Box 25"/>
          <p:cNvSpPr txBox="1">
            <a:spLocks noChangeArrowheads="1"/>
          </p:cNvSpPr>
          <p:nvPr/>
        </p:nvSpPr>
        <p:spPr bwMode="auto">
          <a:xfrm>
            <a:off x="1331913" y="1052513"/>
            <a:ext cx="5905500" cy="116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b="1">
                <a:latin typeface="Arial" charset="0"/>
              </a:rPr>
              <a:t>What does your friend  do? 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2800" b="1">
                <a:latin typeface="Arial" charset="0"/>
              </a:rPr>
              <a:t>  How often does he/she …?</a:t>
            </a:r>
          </a:p>
        </p:txBody>
      </p:sp>
      <p:sp>
        <p:nvSpPr>
          <p:cNvPr id="29722" name="WordArt 2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7850188" cy="774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Write  them down, then give a report.</a:t>
            </a:r>
            <a:endParaRPr lang="zh-CN" altLang="en-US" sz="3600" b="1" kern="10"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9723" name="Text Box 27"/>
          <p:cNvSpPr txBox="1">
            <a:spLocks noChangeArrowheads="1"/>
          </p:cNvSpPr>
          <p:nvPr/>
        </p:nvSpPr>
        <p:spPr bwMode="auto">
          <a:xfrm>
            <a:off x="34925" y="4941888"/>
            <a:ext cx="9109075" cy="51911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Arial" charset="0"/>
              </a:rPr>
              <a:t>Eg.   … likes watching TV, so he usually watches TV.</a:t>
            </a:r>
            <a:r>
              <a:rPr lang="en-US" altLang="zh-CN" sz="2800" b="1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9"/>
          <p:cNvSpPr>
            <a:spLocks noChangeArrowheads="1"/>
          </p:cNvSpPr>
          <p:nvPr/>
        </p:nvSpPr>
        <p:spPr bwMode="auto">
          <a:xfrm>
            <a:off x="0" y="228600"/>
            <a:ext cx="9144000" cy="457200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</a:rPr>
              <a:t>Role-play the conversation.</a:t>
            </a:r>
            <a:r>
              <a:rPr lang="en-US" altLang="zh-CN" sz="2400"/>
              <a:t> </a:t>
            </a:r>
          </a:p>
        </p:txBody>
      </p:sp>
      <p:grpSp>
        <p:nvGrpSpPr>
          <p:cNvPr id="30723" name="Group 4"/>
          <p:cNvGrpSpPr>
            <a:grpSpLocks/>
          </p:cNvGrpSpPr>
          <p:nvPr/>
        </p:nvGrpSpPr>
        <p:grpSpPr bwMode="auto">
          <a:xfrm>
            <a:off x="0" y="0"/>
            <a:ext cx="1143000" cy="692150"/>
            <a:chOff x="340" y="-153"/>
            <a:chExt cx="1619" cy="562"/>
          </a:xfrm>
        </p:grpSpPr>
        <p:sp>
          <p:nvSpPr>
            <p:cNvPr id="30725" name="AutoShape 5"/>
            <p:cNvSpPr>
              <a:spLocks noChangeArrowheads="1"/>
            </p:cNvSpPr>
            <p:nvPr/>
          </p:nvSpPr>
          <p:spPr bwMode="auto">
            <a:xfrm>
              <a:off x="660" y="19"/>
              <a:ext cx="1163" cy="354"/>
            </a:xfrm>
            <a:prstGeom prst="roundRect">
              <a:avLst>
                <a:gd name="adj" fmla="val 50000"/>
              </a:avLst>
            </a:prstGeom>
            <a:solidFill>
              <a:srgbClr val="FFFFCC"/>
            </a:solidFill>
            <a:ln w="38100" cap="rnd" algn="ctr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2021404" algn="ctr" rotWithShape="0">
                      <a:srgbClr val="808080">
                        <a:alpha val="79999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6" name="Oval 6"/>
            <p:cNvSpPr>
              <a:spLocks noChangeArrowheads="1"/>
            </p:cNvSpPr>
            <p:nvPr/>
          </p:nvSpPr>
          <p:spPr bwMode="auto">
            <a:xfrm>
              <a:off x="397" y="-27"/>
              <a:ext cx="436" cy="436"/>
            </a:xfrm>
            <a:prstGeom prst="ellipse">
              <a:avLst/>
            </a:prstGeom>
            <a:solidFill>
              <a:srgbClr val="CCFFFF"/>
            </a:solidFill>
            <a:ln w="12700" algn="ctr">
              <a:solidFill>
                <a:srgbClr val="00CCFF"/>
              </a:solidFill>
              <a:round/>
              <a:headEnd/>
              <a:tailEnd/>
            </a:ln>
            <a:effectLst>
              <a:outerShdw dist="45791" dir="2021404" algn="ctr" rotWithShape="0">
                <a:srgbClr val="808080">
                  <a:alpha val="79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7" name="Rectangle 7"/>
            <p:cNvSpPr>
              <a:spLocks noChangeArrowheads="1"/>
            </p:cNvSpPr>
            <p:nvPr/>
          </p:nvSpPr>
          <p:spPr bwMode="auto">
            <a:xfrm>
              <a:off x="869" y="45"/>
              <a:ext cx="1090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altLang="zh-CN" sz="2000" b="1">
                  <a:solidFill>
                    <a:srgbClr val="FF3300"/>
                  </a:solidFill>
                </a:rPr>
                <a:t>2 d</a:t>
              </a:r>
            </a:p>
          </p:txBody>
        </p:sp>
        <p:pic>
          <p:nvPicPr>
            <p:cNvPr id="30728" name="Picture 8" descr="0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-153"/>
              <a:ext cx="555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24" name="Rectangle 10"/>
          <p:cNvSpPr>
            <a:spLocks noChangeArrowheads="1"/>
          </p:cNvSpPr>
          <p:nvPr/>
        </p:nvSpPr>
        <p:spPr bwMode="auto">
          <a:xfrm>
            <a:off x="381000" y="668338"/>
            <a:ext cx="8763000" cy="618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>
                <a:solidFill>
                  <a:schemeClr val="accent1"/>
                </a:solidFill>
              </a:rPr>
              <a:t>Jack:</a:t>
            </a:r>
            <a:r>
              <a:rPr lang="en-US" altLang="zh-CN" sz="2400" b="1"/>
              <a:t> Hi, Claire, are you free next week?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>
                <a:solidFill>
                  <a:srgbClr val="FF3300"/>
                </a:solidFill>
              </a:rPr>
              <a:t>Claire:</a:t>
            </a:r>
            <a:r>
              <a:rPr lang="en-US" altLang="zh-CN" sz="2400" b="1"/>
              <a:t> Hmm</a:t>
            </a:r>
            <a:r>
              <a:rPr lang="en-US" altLang="zh-CN" sz="2400" b="1">
                <a:latin typeface="Arial" charset="0"/>
              </a:rPr>
              <a:t>…</a:t>
            </a:r>
            <a:r>
              <a:rPr lang="en-US" altLang="zh-CN" sz="2400" b="1"/>
              <a:t>next week is quite full for me, Jack.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>
                <a:solidFill>
                  <a:schemeClr val="accent1"/>
                </a:solidFill>
              </a:rPr>
              <a:t>Jack:</a:t>
            </a:r>
            <a:r>
              <a:rPr lang="en-US" altLang="zh-CN" sz="2400" b="1"/>
              <a:t> Really? How come?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>
                <a:solidFill>
                  <a:srgbClr val="FF3300"/>
                </a:solidFill>
              </a:rPr>
              <a:t>Claire:</a:t>
            </a:r>
            <a:r>
              <a:rPr lang="en-US" altLang="zh-CN" sz="2400" b="1"/>
              <a:t> I have dance and piano lessons.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>
                <a:solidFill>
                  <a:schemeClr val="accent1"/>
                </a:solidFill>
              </a:rPr>
              <a:t>Jack:</a:t>
            </a:r>
            <a:r>
              <a:rPr lang="en-US" altLang="zh-CN" sz="2400" b="1"/>
              <a:t> What kind of dance are you learning?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>
                <a:solidFill>
                  <a:srgbClr val="FF3300"/>
                </a:solidFill>
              </a:rPr>
              <a:t>Claire:</a:t>
            </a:r>
            <a:r>
              <a:rPr lang="en-US" altLang="zh-CN" sz="2400" b="1"/>
              <a:t> Oh, swing dance. It</a:t>
            </a:r>
            <a:r>
              <a:rPr lang="en-US" altLang="zh-CN" sz="2400" b="1">
                <a:latin typeface="Arial" charset="0"/>
              </a:rPr>
              <a:t>’</a:t>
            </a:r>
            <a:r>
              <a:rPr lang="en-US" altLang="zh-CN" sz="2400" b="1"/>
              <a:t>s fun! I have class once a week, every Monday.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>
                <a:solidFill>
                  <a:schemeClr val="accent1"/>
                </a:solidFill>
              </a:rPr>
              <a:t>Jack:</a:t>
            </a:r>
            <a:r>
              <a:rPr lang="en-US" altLang="zh-CN" sz="2400" b="1"/>
              <a:t> How often do you have piano lessons?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>
                <a:solidFill>
                  <a:srgbClr val="FF3300"/>
                </a:solidFill>
              </a:rPr>
              <a:t>Claire:</a:t>
            </a:r>
            <a:r>
              <a:rPr lang="en-US" altLang="zh-CN" sz="2400" b="1"/>
              <a:t> Twice a week, on Wednesday and Friday.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>
                <a:solidFill>
                  <a:schemeClr val="accent1"/>
                </a:solidFill>
              </a:rPr>
              <a:t>Jack:</a:t>
            </a:r>
            <a:r>
              <a:rPr lang="en-US" altLang="zh-CN" sz="2400" b="1"/>
              <a:t> Well, how about Tuesday?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>
                <a:solidFill>
                  <a:srgbClr val="FF3300"/>
                </a:solidFill>
              </a:rPr>
              <a:t>Claire:</a:t>
            </a:r>
            <a:r>
              <a:rPr lang="en-US" altLang="zh-CN" sz="2400" b="1"/>
              <a:t> Oh, I have to play tennis with my friends. 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/>
              <a:t>                        But do you want to come?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400" b="1"/>
              <a:t>                                </a:t>
            </a:r>
            <a:r>
              <a:rPr lang="en-US" altLang="zh-CN" sz="2400" b="1">
                <a:solidFill>
                  <a:schemeClr val="accent1"/>
                </a:solidFill>
              </a:rPr>
              <a:t>Jack:</a:t>
            </a:r>
            <a:r>
              <a:rPr lang="en-US" altLang="zh-CN" sz="2400" b="1"/>
              <a:t> Sure!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05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3505200" y="1143000"/>
            <a:ext cx="3429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9" rIns="91437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CC00FF"/>
                </a:solidFill>
              </a:rPr>
              <a:t>Homework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31748" name="Rectangle 8"/>
          <p:cNvSpPr>
            <a:spLocks noChangeArrowheads="1"/>
          </p:cNvSpPr>
          <p:nvPr/>
        </p:nvSpPr>
        <p:spPr bwMode="auto">
          <a:xfrm>
            <a:off x="2514600" y="2514600"/>
            <a:ext cx="6172200" cy="173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1. Make a survey. Ask your family members 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   </a:t>
            </a:r>
            <a:r>
              <a:rPr lang="en-US" altLang="zh-CN" sz="2400" b="1">
                <a:solidFill>
                  <a:srgbClr val="000000"/>
                </a:solidFill>
                <a:latin typeface="Arial" charset="0"/>
              </a:rPr>
              <a:t>“</a:t>
            </a:r>
            <a:r>
              <a:rPr lang="en-US" altLang="zh-CN" sz="2400" b="1">
                <a:solidFill>
                  <a:srgbClr val="000000"/>
                </a:solidFill>
              </a:rPr>
              <a:t>What do you usually do ?/How often do you </a:t>
            </a:r>
            <a:r>
              <a:rPr lang="en-US" altLang="zh-CN" sz="2400" b="1">
                <a:solidFill>
                  <a:srgbClr val="000000"/>
                </a:solidFill>
                <a:latin typeface="Arial" charset="0"/>
              </a:rPr>
              <a:t>…</a:t>
            </a:r>
            <a:r>
              <a:rPr lang="en-US" altLang="zh-CN" sz="2400" b="1">
                <a:solidFill>
                  <a:srgbClr val="000000"/>
                </a:solidFill>
              </a:rPr>
              <a:t>?</a:t>
            </a:r>
            <a:r>
              <a:rPr lang="en-US" altLang="zh-CN" sz="2400" b="1">
                <a:solidFill>
                  <a:srgbClr val="000000"/>
                </a:solidFill>
                <a:latin typeface="Arial" charset="0"/>
              </a:rPr>
              <a:t>”</a:t>
            </a:r>
            <a:endParaRPr lang="en-US" altLang="zh-CN" sz="2400" b="1">
              <a:solidFill>
                <a:srgbClr val="000000"/>
              </a:solidFill>
            </a:endParaRPr>
          </a:p>
        </p:txBody>
      </p:sp>
      <p:sp>
        <p:nvSpPr>
          <p:cNvPr id="31749" name="Rectangle 9"/>
          <p:cNvSpPr>
            <a:spLocks noChangeArrowheads="1"/>
          </p:cNvSpPr>
          <p:nvPr/>
        </p:nvSpPr>
        <p:spPr bwMode="auto">
          <a:xfrm>
            <a:off x="2438400" y="4419600"/>
            <a:ext cx="5634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</a:rPr>
              <a:t>2. According to the survey, write a report.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143000" y="5181600"/>
            <a:ext cx="42195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latin typeface="Arial" charset="0"/>
              </a:rPr>
              <a:t>go to the movies</a:t>
            </a:r>
          </a:p>
        </p:txBody>
      </p:sp>
      <p:pic>
        <p:nvPicPr>
          <p:cNvPr id="1030" name="Picture 6" descr="G:\八年级上\Unit 1 How often do you exerciese\媒体素材\图形图像类\footbal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276600"/>
            <a:ext cx="260985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5729288" y="2057400"/>
            <a:ext cx="3175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latin typeface="Arial" charset="0"/>
              </a:rPr>
              <a:t>play football</a:t>
            </a:r>
          </a:p>
        </p:txBody>
      </p:sp>
      <p:grpSp>
        <p:nvGrpSpPr>
          <p:cNvPr id="7173" name="Group 6"/>
          <p:cNvGrpSpPr>
            <a:grpSpLocks/>
          </p:cNvGrpSpPr>
          <p:nvPr/>
        </p:nvGrpSpPr>
        <p:grpSpPr bwMode="auto">
          <a:xfrm>
            <a:off x="6248400" y="0"/>
            <a:ext cx="2895600" cy="1524000"/>
            <a:chOff x="975" y="618"/>
            <a:chExt cx="4128" cy="2482"/>
          </a:xfrm>
        </p:grpSpPr>
        <p:sp>
          <p:nvSpPr>
            <p:cNvPr id="7180" name="AutoShape 7"/>
            <p:cNvSpPr>
              <a:spLocks noChangeArrowheads="1"/>
            </p:cNvSpPr>
            <p:nvPr/>
          </p:nvSpPr>
          <p:spPr bwMode="auto">
            <a:xfrm>
              <a:off x="975" y="618"/>
              <a:ext cx="4128" cy="2482"/>
            </a:xfrm>
            <a:prstGeom prst="irregularSeal1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3300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0C0C0">
                  <a:alpha val="79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1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792" y="1389"/>
              <a:ext cx="2449" cy="7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i="1" kern="10">
                  <a:solidFill>
                    <a:srgbClr val="0000FF"/>
                  </a:solidFill>
                  <a:latin typeface="Arial Black"/>
                </a:rPr>
                <a:t>Your Activities</a:t>
              </a:r>
              <a:endParaRPr lang="zh-CN" altLang="en-US" sz="3600" b="1" i="1" kern="10">
                <a:solidFill>
                  <a:srgbClr val="0000FF"/>
                </a:solidFill>
                <a:latin typeface="Arial Black"/>
              </a:endParaRPr>
            </a:p>
          </p:txBody>
        </p:sp>
      </p:grpSp>
      <p:grpSp>
        <p:nvGrpSpPr>
          <p:cNvPr id="7174" name="Group 9"/>
          <p:cNvGrpSpPr>
            <a:grpSpLocks/>
          </p:cNvGrpSpPr>
          <p:nvPr/>
        </p:nvGrpSpPr>
        <p:grpSpPr bwMode="auto">
          <a:xfrm>
            <a:off x="0" y="0"/>
            <a:ext cx="1981200" cy="692150"/>
            <a:chOff x="340" y="-153"/>
            <a:chExt cx="1619" cy="562"/>
          </a:xfrm>
        </p:grpSpPr>
        <p:sp>
          <p:nvSpPr>
            <p:cNvPr id="7176" name="AutoShape 10"/>
            <p:cNvSpPr>
              <a:spLocks noChangeArrowheads="1"/>
            </p:cNvSpPr>
            <p:nvPr/>
          </p:nvSpPr>
          <p:spPr bwMode="auto">
            <a:xfrm>
              <a:off x="660" y="19"/>
              <a:ext cx="1163" cy="354"/>
            </a:xfrm>
            <a:prstGeom prst="roundRect">
              <a:avLst>
                <a:gd name="adj" fmla="val 50000"/>
              </a:avLst>
            </a:prstGeom>
            <a:solidFill>
              <a:srgbClr val="FFFFCC"/>
            </a:solidFill>
            <a:ln w="38100" cap="rnd" algn="ctr">
              <a:solidFill>
                <a:srgbClr val="FF66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2021404" algn="ctr" rotWithShape="0">
                      <a:srgbClr val="808080">
                        <a:alpha val="79999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7" name="Oval 11"/>
            <p:cNvSpPr>
              <a:spLocks noChangeArrowheads="1"/>
            </p:cNvSpPr>
            <p:nvPr/>
          </p:nvSpPr>
          <p:spPr bwMode="auto">
            <a:xfrm>
              <a:off x="397" y="-27"/>
              <a:ext cx="436" cy="436"/>
            </a:xfrm>
            <a:prstGeom prst="ellipse">
              <a:avLst/>
            </a:prstGeom>
            <a:solidFill>
              <a:srgbClr val="CCFFFF"/>
            </a:solidFill>
            <a:ln w="12700" algn="ctr">
              <a:solidFill>
                <a:srgbClr val="00CCFF"/>
              </a:solidFill>
              <a:round/>
              <a:headEnd/>
              <a:tailEnd/>
            </a:ln>
            <a:effectLst>
              <a:outerShdw dist="45791" dir="2021404" algn="ctr" rotWithShape="0">
                <a:srgbClr val="808080">
                  <a:alpha val="79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8" name="Rectangle 12"/>
            <p:cNvSpPr>
              <a:spLocks noChangeArrowheads="1"/>
            </p:cNvSpPr>
            <p:nvPr/>
          </p:nvSpPr>
          <p:spPr bwMode="auto">
            <a:xfrm>
              <a:off x="869" y="45"/>
              <a:ext cx="1090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altLang="zh-CN" sz="2000" b="1">
                  <a:solidFill>
                    <a:srgbClr val="FF3300"/>
                  </a:solidFill>
                </a:rPr>
                <a:t>Lead-in</a:t>
              </a:r>
            </a:p>
          </p:txBody>
        </p:sp>
        <p:pic>
          <p:nvPicPr>
            <p:cNvPr id="7179" name="Picture 13" descr="0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-153"/>
              <a:ext cx="555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175" name="Picture 16" descr="GO TO THE CINEM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18"/>
          <a:stretch>
            <a:fillRect/>
          </a:stretch>
        </p:blipFill>
        <p:spPr bwMode="auto">
          <a:xfrm>
            <a:off x="674688" y="762000"/>
            <a:ext cx="3830637" cy="432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utoUpdateAnimBg="0"/>
      <p:bldP spid="103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G:\八年级上\Unit 1 How often do you exerciese\媒体素材\图形图像类\doing homework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73238"/>
            <a:ext cx="41910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219200" y="914400"/>
            <a:ext cx="24971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Arial" charset="0"/>
              </a:rPr>
              <a:t>do homework</a:t>
            </a:r>
          </a:p>
        </p:txBody>
      </p:sp>
      <p:pic>
        <p:nvPicPr>
          <p:cNvPr id="3078" name="Picture 6" descr="G:\八年级上\Unit 1 How often do you exerciese\媒体素材\图形图像类\exercise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307181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400800" y="5334000"/>
            <a:ext cx="2012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hlink"/>
                </a:solidFill>
                <a:latin typeface="Arial" charset="0"/>
              </a:rPr>
              <a:t>exercise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utoUpdateAnimBg="0"/>
      <p:bldP spid="307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771525" y="4648200"/>
            <a:ext cx="3003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hlink"/>
                </a:solidFill>
                <a:latin typeface="Arial" charset="0"/>
              </a:rPr>
              <a:t>Go shopping</a:t>
            </a:r>
          </a:p>
        </p:txBody>
      </p:sp>
      <p:pic>
        <p:nvPicPr>
          <p:cNvPr id="7174" name="Picture 6" descr="G:\八年级上\Unit 1 How often do you exerciese\媒体素材\图形图像类\swimmin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343400"/>
            <a:ext cx="4419600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557838" y="2198688"/>
            <a:ext cx="3181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hlink"/>
                </a:solidFill>
                <a:latin typeface="Arial" charset="0"/>
              </a:rPr>
              <a:t>Go swimming</a:t>
            </a:r>
          </a:p>
        </p:txBody>
      </p:sp>
      <p:pic>
        <p:nvPicPr>
          <p:cNvPr id="12" name="Picture 9" descr="购物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"/>
            <a:ext cx="3546475" cy="4389438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utoUpdateAnimBg="0"/>
      <p:bldP spid="717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G:\八年级上\Unit 1 How often do you exerciese\媒体素材\图形图像类\reading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4443413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570038" y="4953000"/>
            <a:ext cx="1149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hlink"/>
                </a:solidFill>
                <a:latin typeface="Arial" charset="0"/>
              </a:rPr>
              <a:t>read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6527800" y="762000"/>
            <a:ext cx="2190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hlink"/>
                </a:solidFill>
                <a:latin typeface="Arial" charset="0"/>
              </a:rPr>
              <a:t>watch TV</a:t>
            </a:r>
          </a:p>
        </p:txBody>
      </p:sp>
      <p:pic>
        <p:nvPicPr>
          <p:cNvPr id="10245" name="Picture 6" descr="t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763" y="1676400"/>
            <a:ext cx="4059237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utoUpdateAnimBg="0"/>
      <p:bldP spid="615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4953000" y="1143000"/>
            <a:ext cx="4191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 i="1"/>
              <a:t>do some</a:t>
            </a:r>
            <a:r>
              <a:rPr kumimoji="1" lang="en-US" altLang="zh-CN" sz="3600" b="1" i="1">
                <a:solidFill>
                  <a:srgbClr val="FF0000"/>
                </a:solidFill>
              </a:rPr>
              <a:t> housework</a:t>
            </a:r>
          </a:p>
          <a:p>
            <a:pPr eaLnBrk="1" hangingPunct="1">
              <a:spcBef>
                <a:spcPct val="50000"/>
              </a:spcBef>
            </a:pPr>
            <a:endParaRPr kumimoji="1" lang="en-US" altLang="zh-CN" sz="3600" b="1">
              <a:solidFill>
                <a:srgbClr val="0000FF"/>
              </a:solidFill>
            </a:endParaRPr>
          </a:p>
        </p:txBody>
      </p:sp>
      <p:pic>
        <p:nvPicPr>
          <p:cNvPr id="11267" name="Picture 4" descr="da34d8d7-4c2b-4435-b2a9-d7bdaaa1f94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438400"/>
            <a:ext cx="426720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5" descr="225028_090837057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4876800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WMF00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458913" y="476250"/>
            <a:ext cx="7685087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3600" b="1"/>
              <a:t>What did  you do in this summer         vacation?</a:t>
            </a:r>
          </a:p>
          <a:p>
            <a:pPr algn="ctr" eaLnBrk="1" hangingPunct="1">
              <a:spcBef>
                <a:spcPct val="50000"/>
              </a:spcBef>
            </a:pPr>
            <a:endParaRPr kumimoji="1" lang="en-US" altLang="zh-CN" sz="3600" b="1"/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0" y="3657600"/>
            <a:ext cx="4516438" cy="17399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0099"/>
                    </a:gs>
                    <a:gs pos="50000">
                      <a:srgbClr val="0000FF"/>
                    </a:gs>
                    <a:gs pos="100000">
                      <a:srgbClr val="00009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kumimoji="1" lang="en-US" altLang="zh-CN" sz="3600" b="1">
                <a:solidFill>
                  <a:srgbClr val="000000"/>
                </a:solidFill>
                <a:latin typeface="Arial" charset="0"/>
              </a:rPr>
              <a:t>Do you</a:t>
            </a:r>
            <a:r>
              <a:rPr kumimoji="1" lang="en-US" altLang="zh-CN" sz="3600" b="1">
                <a:latin typeface="Arial" charset="0"/>
              </a:rPr>
              <a:t> </a:t>
            </a:r>
            <a:r>
              <a:rPr kumimoji="1" lang="en-US" altLang="zh-CN" sz="3600" b="1">
                <a:solidFill>
                  <a:srgbClr val="0000FF"/>
                </a:solidFill>
                <a:latin typeface="Arial" charset="0"/>
              </a:rPr>
              <a:t>always</a:t>
            </a:r>
          </a:p>
          <a:p>
            <a:pPr algn="ctr" eaLnBrk="1" hangingPunct="1"/>
            <a:r>
              <a:rPr kumimoji="1" lang="en-US" altLang="zh-CN" sz="3600" b="1">
                <a:latin typeface="Arial" charset="0"/>
              </a:rPr>
              <a:t>           </a:t>
            </a:r>
            <a:r>
              <a:rPr kumimoji="1" lang="en-US" altLang="zh-CN" sz="3600" b="1">
                <a:solidFill>
                  <a:srgbClr val="0000FF"/>
                </a:solidFill>
                <a:latin typeface="Arial" charset="0"/>
              </a:rPr>
              <a:t>often </a:t>
            </a:r>
            <a:r>
              <a:rPr kumimoji="1" lang="en-US" altLang="zh-CN" sz="3600" b="1">
                <a:latin typeface="Arial" charset="0"/>
              </a:rPr>
              <a:t>                                            </a:t>
            </a:r>
            <a:r>
              <a:rPr kumimoji="1" lang="en-US" altLang="zh-CN" sz="3600" b="1">
                <a:solidFill>
                  <a:srgbClr val="0000FF"/>
                </a:solidFill>
                <a:latin typeface="Arial" charset="0"/>
              </a:rPr>
              <a:t>sometimes </a:t>
            </a:r>
            <a:r>
              <a:rPr kumimoji="1" lang="en-US" altLang="zh-CN" sz="3600" b="1">
                <a:latin typeface="Arial" charset="0"/>
              </a:rPr>
              <a:t>    </a:t>
            </a:r>
            <a:endParaRPr lang="en-US" altLang="zh-CN" sz="3600">
              <a:latin typeface="Arial" charset="0"/>
            </a:endParaRP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4267200" y="912813"/>
            <a:ext cx="3743325" cy="59451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0099"/>
                    </a:gs>
                    <a:gs pos="50000">
                      <a:srgbClr val="0000FF"/>
                    </a:gs>
                    <a:gs pos="100000">
                      <a:srgbClr val="00009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charset="0"/>
              </a:rPr>
              <a:t>Watch TV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charset="0"/>
              </a:rPr>
              <a:t>play computer games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charset="0"/>
              </a:rPr>
              <a:t>do some housework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charset="0"/>
              </a:rPr>
              <a:t>do shopping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charset="0"/>
              </a:rPr>
              <a:t>do homework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charset="0"/>
              </a:rPr>
              <a:t>read books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Arial" charset="0"/>
              </a:rPr>
              <a:t>------- </a:t>
            </a:r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3563938" y="4437063"/>
            <a:ext cx="1223962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81924" grpId="0"/>
      <p:bldP spid="819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2590800" y="228600"/>
            <a:ext cx="5113338" cy="6413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Adverbs of frequency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65088" y="4276725"/>
            <a:ext cx="838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0%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388938" y="5141913"/>
            <a:ext cx="122396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rgbClr val="FF6600"/>
                </a:solidFill>
              </a:rPr>
              <a:t>never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65088" y="3625850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10%</a:t>
            </a: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1468438" y="5141913"/>
            <a:ext cx="23050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rgbClr val="FF6600"/>
                </a:solidFill>
              </a:rPr>
              <a:t>hardly ever </a:t>
            </a: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65088" y="2981325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40%</a:t>
            </a: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3629025" y="5141913"/>
            <a:ext cx="230346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rgbClr val="FF6600"/>
                </a:solidFill>
              </a:rPr>
              <a:t>sometimes</a:t>
            </a: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65088" y="2371725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60%</a:t>
            </a: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5500688" y="5141913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rgbClr val="FF6600"/>
                </a:solidFill>
              </a:rPr>
              <a:t>often</a:t>
            </a: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65088" y="1720850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80%</a:t>
            </a:r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6437313" y="5141913"/>
            <a:ext cx="1600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rgbClr val="FF6600"/>
                </a:solidFill>
              </a:rPr>
              <a:t>usually</a:t>
            </a:r>
          </a:p>
        </p:txBody>
      </p:sp>
      <p:sp>
        <p:nvSpPr>
          <p:cNvPr id="82957" name="Text Box 13"/>
          <p:cNvSpPr txBox="1">
            <a:spLocks noChangeArrowheads="1"/>
          </p:cNvSpPr>
          <p:nvPr/>
        </p:nvSpPr>
        <p:spPr bwMode="auto">
          <a:xfrm>
            <a:off x="65088" y="1152525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chemeClr val="accent2"/>
                </a:solidFill>
              </a:rPr>
              <a:t>100%</a:t>
            </a:r>
          </a:p>
        </p:txBody>
      </p:sp>
      <p:sp>
        <p:nvSpPr>
          <p:cNvPr id="82958" name="Text Box 14"/>
          <p:cNvSpPr txBox="1">
            <a:spLocks noChangeArrowheads="1"/>
          </p:cNvSpPr>
          <p:nvPr/>
        </p:nvSpPr>
        <p:spPr bwMode="auto">
          <a:xfrm>
            <a:off x="7732713" y="5141913"/>
            <a:ext cx="14478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>
                <a:solidFill>
                  <a:srgbClr val="FF6600"/>
                </a:solidFill>
              </a:rPr>
              <a:t>always</a:t>
            </a:r>
          </a:p>
        </p:txBody>
      </p:sp>
      <p:pic>
        <p:nvPicPr>
          <p:cNvPr id="82959" name="Picture 15" descr="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00" b="69615"/>
          <a:stretch>
            <a:fillRect/>
          </a:stretch>
        </p:blipFill>
        <p:spPr bwMode="auto">
          <a:xfrm>
            <a:off x="7732713" y="1036638"/>
            <a:ext cx="11525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60" name="Picture 16" descr="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67" r="13600" b="61650"/>
          <a:stretch>
            <a:fillRect/>
          </a:stretch>
        </p:blipFill>
        <p:spPr bwMode="auto">
          <a:xfrm>
            <a:off x="6221413" y="1109663"/>
            <a:ext cx="15113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61" name="Picture 17" descr="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76" t="15968" r="30591" b="39267"/>
          <a:stretch>
            <a:fillRect/>
          </a:stretch>
        </p:blipFill>
        <p:spPr bwMode="auto">
          <a:xfrm>
            <a:off x="5068888" y="1828800"/>
            <a:ext cx="15113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62" name="Picture 18" descr="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7" t="25555" r="47580" b="24850"/>
          <a:stretch>
            <a:fillRect/>
          </a:stretch>
        </p:blipFill>
        <p:spPr bwMode="auto">
          <a:xfrm>
            <a:off x="3413125" y="2333625"/>
            <a:ext cx="1511300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63" name="Picture 19" descr="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1" t="57561" r="79013" b="9552"/>
          <a:stretch>
            <a:fillRect/>
          </a:stretch>
        </p:blipFill>
        <p:spPr bwMode="auto">
          <a:xfrm>
            <a:off x="820738" y="3917950"/>
            <a:ext cx="1057275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64" name="Line 20"/>
          <p:cNvSpPr>
            <a:spLocks noChangeShapeType="1"/>
          </p:cNvSpPr>
          <p:nvPr/>
        </p:nvSpPr>
        <p:spPr bwMode="auto">
          <a:xfrm>
            <a:off x="1252538" y="1468438"/>
            <a:ext cx="6553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65" name="Line 21"/>
          <p:cNvSpPr>
            <a:spLocks noChangeShapeType="1"/>
          </p:cNvSpPr>
          <p:nvPr/>
        </p:nvSpPr>
        <p:spPr bwMode="auto">
          <a:xfrm flipV="1">
            <a:off x="8308975" y="2476500"/>
            <a:ext cx="0" cy="2809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66" name="Line 22"/>
          <p:cNvSpPr>
            <a:spLocks noChangeShapeType="1"/>
          </p:cNvSpPr>
          <p:nvPr/>
        </p:nvSpPr>
        <p:spPr bwMode="auto">
          <a:xfrm>
            <a:off x="1036638" y="2044700"/>
            <a:ext cx="54721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67" name="Line 23"/>
          <p:cNvSpPr>
            <a:spLocks noChangeShapeType="1"/>
          </p:cNvSpPr>
          <p:nvPr/>
        </p:nvSpPr>
        <p:spPr bwMode="auto">
          <a:xfrm flipV="1">
            <a:off x="7013575" y="2549525"/>
            <a:ext cx="0" cy="25923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68" name="Line 24"/>
          <p:cNvSpPr>
            <a:spLocks noChangeShapeType="1"/>
          </p:cNvSpPr>
          <p:nvPr/>
        </p:nvSpPr>
        <p:spPr bwMode="auto">
          <a:xfrm>
            <a:off x="965200" y="2620963"/>
            <a:ext cx="43926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69" name="Line 25"/>
          <p:cNvSpPr>
            <a:spLocks noChangeShapeType="1"/>
          </p:cNvSpPr>
          <p:nvPr/>
        </p:nvSpPr>
        <p:spPr bwMode="auto">
          <a:xfrm flipV="1">
            <a:off x="5932488" y="3486150"/>
            <a:ext cx="0" cy="16557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70" name="Line 26"/>
          <p:cNvSpPr>
            <a:spLocks noChangeShapeType="1"/>
          </p:cNvSpPr>
          <p:nvPr/>
        </p:nvSpPr>
        <p:spPr bwMode="auto">
          <a:xfrm>
            <a:off x="1036638" y="3268663"/>
            <a:ext cx="27368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71" name="Line 27"/>
          <p:cNvSpPr>
            <a:spLocks noChangeShapeType="1"/>
          </p:cNvSpPr>
          <p:nvPr/>
        </p:nvSpPr>
        <p:spPr bwMode="auto">
          <a:xfrm flipV="1">
            <a:off x="4349750" y="4349750"/>
            <a:ext cx="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72" name="Line 28"/>
          <p:cNvSpPr>
            <a:spLocks noChangeShapeType="1"/>
          </p:cNvSpPr>
          <p:nvPr/>
        </p:nvSpPr>
        <p:spPr bwMode="auto">
          <a:xfrm>
            <a:off x="965200" y="3917950"/>
            <a:ext cx="10080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73" name="Line 29"/>
          <p:cNvSpPr>
            <a:spLocks noChangeShapeType="1"/>
          </p:cNvSpPr>
          <p:nvPr/>
        </p:nvSpPr>
        <p:spPr bwMode="auto">
          <a:xfrm flipV="1">
            <a:off x="2547938" y="4852988"/>
            <a:ext cx="0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74" name="Text Box 30"/>
          <p:cNvSpPr txBox="1">
            <a:spLocks noChangeArrowheads="1"/>
          </p:cNvSpPr>
          <p:nvPr/>
        </p:nvSpPr>
        <p:spPr bwMode="auto">
          <a:xfrm>
            <a:off x="0" y="5638800"/>
            <a:ext cx="9212263" cy="5191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Arial Black" pitchFamily="34" charset="0"/>
                <a:ea typeface="楷体_GB2312" pitchFamily="49" charset="-122"/>
              </a:rPr>
              <a:t>从不     几乎不           有时           常常    通常      总是</a:t>
            </a:r>
          </a:p>
        </p:txBody>
      </p:sp>
      <p:pic>
        <p:nvPicPr>
          <p:cNvPr id="82975" name="Picture 31" descr="card11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500438"/>
            <a:ext cx="854075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2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82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82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82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82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82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82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2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82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1000"/>
                                        <p:tgtEl>
                                          <p:spTgt spid="82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8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82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1000"/>
                                        <p:tgtEl>
                                          <p:spTgt spid="82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82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2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2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82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/>
      <p:bldP spid="82947" grpId="0"/>
      <p:bldP spid="82948" grpId="0"/>
      <p:bldP spid="82949" grpId="0"/>
      <p:bldP spid="82950" grpId="0"/>
      <p:bldP spid="82951" grpId="0"/>
      <p:bldP spid="82952" grpId="0"/>
      <p:bldP spid="82953" grpId="0"/>
      <p:bldP spid="82954" grpId="0"/>
      <p:bldP spid="82955" grpId="0"/>
      <p:bldP spid="82956" grpId="0"/>
      <p:bldP spid="82957" grpId="0"/>
      <p:bldP spid="82958" grpId="0"/>
      <p:bldP spid="82964" grpId="0" animBg="1"/>
      <p:bldP spid="82965" grpId="0" animBg="1"/>
      <p:bldP spid="82966" grpId="0" animBg="1"/>
      <p:bldP spid="82967" grpId="0" animBg="1"/>
      <p:bldP spid="82968" grpId="0" animBg="1"/>
      <p:bldP spid="82969" grpId="0" animBg="1"/>
      <p:bldP spid="82970" grpId="0" animBg="1"/>
      <p:bldP spid="82971" grpId="0" animBg="1"/>
      <p:bldP spid="82972" grpId="0" animBg="1"/>
      <p:bldP spid="82973" grpId="0" animBg="1"/>
      <p:bldP spid="8297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WIFFPOINTPLAYERTAG" val="{577f8ca8-7131-11d4-8460-525400eb897b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奥斯汀">
  <a:themeElements>
    <a:clrScheme name="奥斯汀">
      <a:dk1>
        <a:sysClr val="windowText" lastClr="000000"/>
      </a:dk1>
      <a:lt1>
        <a:sysClr val="window" lastClr="CCE8C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201</TotalTime>
  <Words>998</Words>
  <Application>Microsoft Office PowerPoint</Application>
  <PresentationFormat>全屏显示(4:3)</PresentationFormat>
  <Paragraphs>226</Paragraphs>
  <Slides>27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Times New Roman</vt:lpstr>
      <vt:lpstr>宋体</vt:lpstr>
      <vt:lpstr>Arial</vt:lpstr>
      <vt:lpstr>Century Gothic</vt:lpstr>
      <vt:lpstr>幼圆</vt:lpstr>
      <vt:lpstr>Wingdings 2</vt:lpstr>
      <vt:lpstr>Comic Sans MS</vt:lpstr>
      <vt:lpstr>方正舒体</vt:lpstr>
      <vt:lpstr>Arial Black</vt:lpstr>
      <vt:lpstr>楷体_GB2312</vt:lpstr>
      <vt:lpstr>Tahoma</vt:lpstr>
      <vt:lpstr>Wingdings</vt:lpstr>
      <vt:lpstr>黑体</vt:lpstr>
      <vt:lpstr>奥斯汀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57</cp:revision>
  <cp:lastPrinted>1601-01-01T00:00:00Z</cp:lastPrinted>
  <dcterms:created xsi:type="dcterms:W3CDTF">1601-01-01T00:00:00Z</dcterms:created>
  <dcterms:modified xsi:type="dcterms:W3CDTF">2015-08-12T06:28:11Z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